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22" r:id="rId2"/>
    <p:sldId id="327" r:id="rId3"/>
    <p:sldId id="331" r:id="rId4"/>
    <p:sldId id="332" r:id="rId5"/>
    <p:sldId id="333" r:id="rId6"/>
    <p:sldId id="334" r:id="rId7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0099FF"/>
    <a:srgbClr val="00FF00"/>
    <a:srgbClr val="00FFFF"/>
    <a:srgbClr val="008000"/>
    <a:srgbClr val="CC99FF"/>
    <a:srgbClr val="DEBDFF"/>
    <a:srgbClr val="9966FF"/>
    <a:srgbClr val="66FF66"/>
    <a:srgbClr val="D5F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18" autoAdjust="0"/>
    <p:restoredTop sz="97986" autoAdjust="0"/>
  </p:normalViewPr>
  <p:slideViewPr>
    <p:cSldViewPr snapToObjects="1">
      <p:cViewPr>
        <p:scale>
          <a:sx n="75" d="100"/>
          <a:sy n="75" d="100"/>
        </p:scale>
        <p:origin x="-1458" y="-72"/>
      </p:cViewPr>
      <p:guideLst>
        <p:guide orient="horz" pos="278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Klik om de opmaakprofielen van de modeltekst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 smtClean="0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 smtClean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 smtClean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3</a:t>
            </a:fld>
            <a:endParaRPr lang="nl-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 smtClean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4</a:t>
            </a:fld>
            <a:endParaRPr lang="nl-N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 smtClean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5</a:t>
            </a:fld>
            <a:endParaRPr lang="nl-N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 smtClean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6</a:t>
            </a:fld>
            <a:endParaRPr lang="nl-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4191000" y="3954461"/>
            <a:ext cx="352839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b="1" dirty="0">
                <a:latin typeface="Arial Black" pitchFamily="34" charset="0"/>
              </a:rPr>
              <a:t>1</a:t>
            </a:r>
            <a:r>
              <a:rPr lang="nl-NL" sz="2400" b="1" dirty="0" smtClean="0">
                <a:latin typeface="Arial Black" pitchFamily="34" charset="0"/>
              </a:rPr>
              <a:t> VMBO BK </a:t>
            </a:r>
            <a:r>
              <a:rPr lang="nl-NL" sz="2400" b="1" dirty="0">
                <a:latin typeface="Arial Black" pitchFamily="34" charset="0"/>
              </a:rPr>
              <a:t>deel 2</a:t>
            </a:r>
            <a:endParaRPr lang="nl-NL" sz="2400" b="1" dirty="0" smtClean="0"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r>
              <a:rPr lang="nl-NL" sz="2400" b="1" dirty="0">
                <a:latin typeface="Arial Black" pitchFamily="34" charset="0"/>
              </a:rPr>
              <a:t>6</a:t>
            </a:r>
            <a:r>
              <a:rPr lang="nl-NL" sz="2400" b="1" dirty="0" smtClean="0">
                <a:latin typeface="Arial Black" pitchFamily="34" charset="0"/>
              </a:rPr>
              <a:t>.1 </a:t>
            </a:r>
            <a:r>
              <a:rPr lang="nl-NL" sz="2400" dirty="0" smtClean="0">
                <a:latin typeface="+mn-lt"/>
              </a:rPr>
              <a:t>Regelmaat in tabel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en-US" sz="2400" b="1" dirty="0" err="1" smtClean="0">
                <a:solidFill>
                  <a:srgbClr val="D60093"/>
                </a:solidFill>
                <a:latin typeface="+mn-lt"/>
              </a:rPr>
              <a:t>Regelmaat</a:t>
            </a:r>
            <a:r>
              <a:rPr lang="en-US" sz="2400" b="1" dirty="0" smtClean="0">
                <a:solidFill>
                  <a:srgbClr val="D60093"/>
                </a:solidFill>
                <a:latin typeface="+mn-lt"/>
              </a:rPr>
              <a:t> in </a:t>
            </a:r>
            <a:r>
              <a:rPr lang="en-US" sz="2400" b="1" dirty="0" err="1" smtClean="0">
                <a:solidFill>
                  <a:srgbClr val="D60093"/>
                </a:solidFill>
                <a:latin typeface="+mn-lt"/>
              </a:rPr>
              <a:t>tabel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 smtClean="0">
                <a:latin typeface="Eurostile"/>
              </a:rPr>
              <a:t>Regelmaat in tabel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cxnSp>
        <p:nvCxnSpPr>
          <p:cNvPr id="67" name="Rechte verbindingslijn 4"/>
          <p:cNvCxnSpPr/>
          <p:nvPr/>
        </p:nvCxnSpPr>
        <p:spPr>
          <a:xfrm>
            <a:off x="3770260" y="4400659"/>
            <a:ext cx="0" cy="1008112"/>
          </a:xfrm>
          <a:prstGeom prst="line">
            <a:avLst/>
          </a:prstGeom>
          <a:ln w="3810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Rechte verbindingslijn 5"/>
          <p:cNvCxnSpPr/>
          <p:nvPr/>
        </p:nvCxnSpPr>
        <p:spPr>
          <a:xfrm>
            <a:off x="4538000" y="4391628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Rechte verbindingslijn 6"/>
          <p:cNvCxnSpPr/>
          <p:nvPr/>
        </p:nvCxnSpPr>
        <p:spPr>
          <a:xfrm>
            <a:off x="5340398" y="4420984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0"/>
          <p:cNvSpPr txBox="1"/>
          <p:nvPr/>
        </p:nvSpPr>
        <p:spPr>
          <a:xfrm>
            <a:off x="4017988" y="4452076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nl-NL" sz="2400" dirty="0" smtClean="0"/>
              <a:t>0</a:t>
            </a:r>
            <a:endParaRPr lang="nl-NL" sz="2400" dirty="0"/>
          </a:p>
        </p:txBody>
      </p:sp>
      <p:sp>
        <p:nvSpPr>
          <p:cNvPr id="71" name="1.65"/>
          <p:cNvSpPr txBox="1"/>
          <p:nvPr/>
        </p:nvSpPr>
        <p:spPr>
          <a:xfrm>
            <a:off x="3849361" y="4957266"/>
            <a:ext cx="69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400" dirty="0" smtClean="0"/>
              <a:t>150</a:t>
            </a:r>
            <a:endParaRPr lang="nl-NL" sz="2400" dirty="0"/>
          </a:p>
        </p:txBody>
      </p:sp>
      <p:sp>
        <p:nvSpPr>
          <p:cNvPr id="72" name="1"/>
          <p:cNvSpPr txBox="1"/>
          <p:nvPr/>
        </p:nvSpPr>
        <p:spPr>
          <a:xfrm>
            <a:off x="4787722" y="444305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nl-NL" sz="2400" dirty="0" smtClean="0"/>
              <a:t>1</a:t>
            </a:r>
            <a:endParaRPr lang="nl-NL" sz="2400" dirty="0"/>
          </a:p>
        </p:txBody>
      </p:sp>
      <p:sp>
        <p:nvSpPr>
          <p:cNvPr id="73" name="2"/>
          <p:cNvSpPr txBox="1"/>
          <p:nvPr/>
        </p:nvSpPr>
        <p:spPr>
          <a:xfrm>
            <a:off x="5543697" y="4463375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400" dirty="0" smtClean="0"/>
              <a:t>2</a:t>
            </a:r>
            <a:endParaRPr lang="nl-NL" sz="2400" dirty="0"/>
          </a:p>
        </p:txBody>
      </p:sp>
      <p:cxnSp>
        <p:nvCxnSpPr>
          <p:cNvPr id="74" name="Rechte verbindingslijn 6"/>
          <p:cNvCxnSpPr/>
          <p:nvPr/>
        </p:nvCxnSpPr>
        <p:spPr>
          <a:xfrm>
            <a:off x="6146857" y="4409685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Prijs in euros"/>
          <p:cNvSpPr txBox="1"/>
          <p:nvPr/>
        </p:nvSpPr>
        <p:spPr>
          <a:xfrm>
            <a:off x="448913" y="4942570"/>
            <a:ext cx="31293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en-US" sz="2400" dirty="0" err="1" smtClean="0"/>
              <a:t>hoogte</a:t>
            </a:r>
            <a:r>
              <a:rPr lang="en-US" sz="2400" dirty="0" smtClean="0"/>
              <a:t> in centimeters</a:t>
            </a:r>
            <a:endParaRPr lang="nl-NL" sz="2400" dirty="0"/>
          </a:p>
        </p:txBody>
      </p:sp>
      <p:sp>
        <p:nvSpPr>
          <p:cNvPr id="76" name="Aantal fotos"/>
          <p:cNvSpPr txBox="1"/>
          <p:nvPr/>
        </p:nvSpPr>
        <p:spPr>
          <a:xfrm>
            <a:off x="448913" y="4418694"/>
            <a:ext cx="1675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nl-NL" sz="2400" dirty="0" smtClean="0"/>
              <a:t>tijd in jaren</a:t>
            </a:r>
            <a:endParaRPr lang="nl-NL" sz="2400" dirty="0"/>
          </a:p>
        </p:txBody>
      </p:sp>
      <p:sp>
        <p:nvSpPr>
          <p:cNvPr id="77" name="1.80"/>
          <p:cNvSpPr txBox="1"/>
          <p:nvPr/>
        </p:nvSpPr>
        <p:spPr>
          <a:xfrm>
            <a:off x="4616201" y="4956132"/>
            <a:ext cx="69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400" dirty="0" smtClean="0"/>
              <a:t>20</a:t>
            </a:r>
            <a:r>
              <a:rPr lang="en-US" sz="2400" dirty="0"/>
              <a:t>0</a:t>
            </a:r>
            <a:endParaRPr lang="nl-NL" sz="2400" dirty="0"/>
          </a:p>
        </p:txBody>
      </p:sp>
      <p:sp>
        <p:nvSpPr>
          <p:cNvPr id="78" name="1.95"/>
          <p:cNvSpPr txBox="1"/>
          <p:nvPr/>
        </p:nvSpPr>
        <p:spPr>
          <a:xfrm>
            <a:off x="5422776" y="4976723"/>
            <a:ext cx="69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400" dirty="0" smtClean="0"/>
              <a:t>250</a:t>
            </a:r>
            <a:endParaRPr lang="nl-NL" sz="2400" dirty="0"/>
          </a:p>
        </p:txBody>
      </p:sp>
      <p:sp>
        <p:nvSpPr>
          <p:cNvPr id="79" name="2"/>
          <p:cNvSpPr txBox="1"/>
          <p:nvPr/>
        </p:nvSpPr>
        <p:spPr>
          <a:xfrm>
            <a:off x="6349279" y="4452075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400" dirty="0" smtClean="0"/>
              <a:t>3</a:t>
            </a:r>
            <a:endParaRPr lang="nl-NL" sz="2400" dirty="0"/>
          </a:p>
        </p:txBody>
      </p:sp>
      <p:grpSp>
        <p:nvGrpSpPr>
          <p:cNvPr id="80" name="Boog 1 onder"/>
          <p:cNvGrpSpPr/>
          <p:nvPr/>
        </p:nvGrpSpPr>
        <p:grpSpPr>
          <a:xfrm>
            <a:off x="4120337" y="5435745"/>
            <a:ext cx="792205" cy="770309"/>
            <a:chOff x="3695745" y="5166484"/>
            <a:chExt cx="1325516" cy="695674"/>
          </a:xfrm>
        </p:grpSpPr>
        <p:sp>
          <p:nvSpPr>
            <p:cNvPr id="81" name="Boogje onder"/>
            <p:cNvSpPr/>
            <p:nvPr/>
          </p:nvSpPr>
          <p:spPr>
            <a:xfrm flipV="1">
              <a:off x="3786659" y="5166484"/>
              <a:ext cx="1141131" cy="307020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  <p:sp>
          <p:nvSpPr>
            <p:cNvPr id="82" name="Tekst"/>
            <p:cNvSpPr txBox="1"/>
            <p:nvPr/>
          </p:nvSpPr>
          <p:spPr>
            <a:xfrm>
              <a:off x="3695745" y="5445224"/>
              <a:ext cx="1325516" cy="4169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+ 50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83" name="Boog 1 boven"/>
          <p:cNvGrpSpPr/>
          <p:nvPr/>
        </p:nvGrpSpPr>
        <p:grpSpPr>
          <a:xfrm>
            <a:off x="4175438" y="3599060"/>
            <a:ext cx="682006" cy="800203"/>
            <a:chOff x="2922858" y="2041174"/>
            <a:chExt cx="682006" cy="800203"/>
          </a:xfrm>
        </p:grpSpPr>
        <p:sp>
          <p:nvSpPr>
            <p:cNvPr id="84" name="tekst"/>
            <p:cNvSpPr txBox="1"/>
            <p:nvPr/>
          </p:nvSpPr>
          <p:spPr>
            <a:xfrm>
              <a:off x="2995998" y="2041174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+1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  <p:sp>
          <p:nvSpPr>
            <p:cNvPr id="85" name="boogje boven"/>
            <p:cNvSpPr/>
            <p:nvPr/>
          </p:nvSpPr>
          <p:spPr>
            <a:xfrm rot="10800000" flipV="1">
              <a:off x="2922858" y="2501419"/>
              <a:ext cx="682006" cy="339958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arrow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6177757" y="4976723"/>
            <a:ext cx="69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300</a:t>
            </a:r>
          </a:p>
        </p:txBody>
      </p:sp>
      <p:cxnSp>
        <p:nvCxnSpPr>
          <p:cNvPr id="87" name="Rechte verbindingslijn 3"/>
          <p:cNvCxnSpPr/>
          <p:nvPr/>
        </p:nvCxnSpPr>
        <p:spPr>
          <a:xfrm>
            <a:off x="401314" y="4904715"/>
            <a:ext cx="6475673" cy="0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79647" y="723870"/>
            <a:ext cx="600517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 de </a:t>
            </a:r>
            <a:r>
              <a:rPr lang="en-US" sz="2400" dirty="0" err="1" smtClean="0"/>
              <a:t>tabel</a:t>
            </a:r>
            <a:r>
              <a:rPr lang="en-US" sz="2400" dirty="0" smtClean="0"/>
              <a:t> </a:t>
            </a:r>
            <a:r>
              <a:rPr lang="en-US" sz="2400" dirty="0" err="1" smtClean="0"/>
              <a:t>zie</a:t>
            </a:r>
            <a:r>
              <a:rPr lang="en-US" sz="2400" dirty="0" smtClean="0"/>
              <a:t> je de </a:t>
            </a:r>
            <a:r>
              <a:rPr lang="en-US" sz="2400" dirty="0" err="1" smtClean="0"/>
              <a:t>hoogte</a:t>
            </a:r>
            <a:r>
              <a:rPr lang="en-US" sz="2400" dirty="0" smtClean="0"/>
              <a:t> van </a:t>
            </a:r>
            <a:r>
              <a:rPr lang="en-US" sz="2400" dirty="0" err="1" smtClean="0"/>
              <a:t>een</a:t>
            </a:r>
            <a:r>
              <a:rPr lang="en-US" sz="2400" dirty="0" smtClean="0"/>
              <a:t> boom.</a:t>
            </a:r>
          </a:p>
          <a:p>
            <a:r>
              <a:rPr lang="en-US" sz="2400" dirty="0" smtClean="0"/>
              <a:t>In de </a:t>
            </a:r>
            <a:r>
              <a:rPr lang="en-US" sz="2400" dirty="0" err="1" smtClean="0"/>
              <a:t>tabel</a:t>
            </a:r>
            <a:r>
              <a:rPr lang="en-US" sz="2400" dirty="0" smtClean="0"/>
              <a:t> zit </a:t>
            </a:r>
            <a:r>
              <a:rPr lang="en-US" sz="2400" dirty="0" err="1" smtClean="0"/>
              <a:t>regelmaat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Boven</a:t>
            </a:r>
            <a:r>
              <a:rPr lang="en-US" sz="2400" dirty="0" smtClean="0"/>
              <a:t> in de </a:t>
            </a:r>
            <a:r>
              <a:rPr lang="en-US" sz="2400" dirty="0" err="1" smtClean="0"/>
              <a:t>tabel</a:t>
            </a:r>
            <a:r>
              <a:rPr lang="en-US" sz="2400" dirty="0" smtClean="0"/>
              <a:t> </a:t>
            </a:r>
            <a:r>
              <a:rPr lang="en-US" sz="2400" dirty="0" err="1" smtClean="0"/>
              <a:t>komt</a:t>
            </a:r>
            <a:r>
              <a:rPr lang="en-US" sz="2400" dirty="0" smtClean="0"/>
              <a:t> </a:t>
            </a:r>
            <a:r>
              <a:rPr lang="en-US" sz="2400" dirty="0" err="1" smtClean="0"/>
              <a:t>er</a:t>
            </a:r>
            <a:r>
              <a:rPr lang="en-US" sz="2400" dirty="0" smtClean="0"/>
              <a:t> steeds 1 </a:t>
            </a:r>
            <a:r>
              <a:rPr lang="en-US" sz="2400" dirty="0" err="1" smtClean="0"/>
              <a:t>jaar</a:t>
            </a:r>
            <a:r>
              <a:rPr lang="en-US" sz="2400" dirty="0" smtClean="0"/>
              <a:t> </a:t>
            </a:r>
            <a:r>
              <a:rPr lang="en-US" sz="2400" dirty="0" err="1" smtClean="0"/>
              <a:t>bij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Onder</a:t>
            </a:r>
            <a:r>
              <a:rPr lang="en-US" sz="2400" dirty="0" smtClean="0"/>
              <a:t> in de </a:t>
            </a:r>
            <a:r>
              <a:rPr lang="en-US" sz="2400" dirty="0" err="1" smtClean="0"/>
              <a:t>tabel</a:t>
            </a:r>
            <a:r>
              <a:rPr lang="en-US" sz="2400" dirty="0" smtClean="0"/>
              <a:t> </a:t>
            </a:r>
            <a:r>
              <a:rPr lang="en-US" sz="2400" dirty="0" err="1" smtClean="0"/>
              <a:t>komt</a:t>
            </a:r>
            <a:r>
              <a:rPr lang="en-US" sz="2400" dirty="0" smtClean="0"/>
              <a:t> </a:t>
            </a:r>
            <a:r>
              <a:rPr lang="en-US" sz="2400" dirty="0" err="1" smtClean="0"/>
              <a:t>er</a:t>
            </a:r>
            <a:r>
              <a:rPr lang="en-US" sz="2400" dirty="0" smtClean="0"/>
              <a:t> steeds 50 cm </a:t>
            </a:r>
            <a:r>
              <a:rPr lang="en-US" sz="2400" dirty="0" err="1" smtClean="0"/>
              <a:t>bij</a:t>
            </a:r>
            <a:r>
              <a:rPr lang="en-US" sz="2400" dirty="0" smtClean="0"/>
              <a:t>.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48913" y="3990411"/>
            <a:ext cx="2541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HOOGTE BOOM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79647" y="2293530"/>
            <a:ext cx="48556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0070C0"/>
                </a:solidFill>
              </a:rPr>
              <a:t>Wat</a:t>
            </a:r>
            <a:r>
              <a:rPr lang="en-US" sz="2400" b="1" dirty="0" smtClean="0">
                <a:solidFill>
                  <a:srgbClr val="0070C0"/>
                </a:solidFill>
              </a:rPr>
              <a:t> is de </a:t>
            </a:r>
            <a:r>
              <a:rPr lang="en-US" sz="2400" b="1" dirty="0" err="1" smtClean="0">
                <a:solidFill>
                  <a:srgbClr val="0070C0"/>
                </a:solidFill>
              </a:rPr>
              <a:t>regelmaat</a:t>
            </a:r>
            <a:r>
              <a:rPr lang="en-US" sz="2400" b="1" dirty="0" smtClean="0">
                <a:solidFill>
                  <a:srgbClr val="0070C0"/>
                </a:solidFill>
              </a:rPr>
              <a:t> in de </a:t>
            </a:r>
            <a:r>
              <a:rPr lang="en-US" sz="2400" b="1" dirty="0" err="1" smtClean="0">
                <a:solidFill>
                  <a:srgbClr val="0070C0"/>
                </a:solidFill>
              </a:rPr>
              <a:t>tabel</a:t>
            </a:r>
            <a:r>
              <a:rPr lang="en-US" sz="2400" b="1" dirty="0" smtClean="0">
                <a:solidFill>
                  <a:srgbClr val="0070C0"/>
                </a:solidFill>
              </a:rPr>
              <a:t>?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378768" y="2755195"/>
            <a:ext cx="6647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De </a:t>
            </a:r>
            <a:r>
              <a:rPr lang="en-US" sz="2400" dirty="0" err="1" smtClean="0"/>
              <a:t>regelmaat</a:t>
            </a:r>
            <a:r>
              <a:rPr lang="en-US" sz="2400" dirty="0" smtClean="0"/>
              <a:t> is: per </a:t>
            </a:r>
            <a:r>
              <a:rPr lang="en-US" sz="2400" dirty="0" err="1" smtClean="0"/>
              <a:t>jaar</a:t>
            </a:r>
            <a:r>
              <a:rPr lang="en-US" sz="2400" dirty="0" smtClean="0"/>
              <a:t> </a:t>
            </a:r>
            <a:r>
              <a:rPr lang="en-US" sz="2400" dirty="0" err="1" smtClean="0"/>
              <a:t>komt</a:t>
            </a:r>
            <a:r>
              <a:rPr lang="en-US" sz="2400" dirty="0" smtClean="0"/>
              <a:t> </a:t>
            </a:r>
            <a:r>
              <a:rPr lang="en-US" sz="2400" dirty="0" err="1" smtClean="0"/>
              <a:t>er</a:t>
            </a:r>
            <a:r>
              <a:rPr lang="en-US" sz="2400" dirty="0" smtClean="0"/>
              <a:t> 50 cm </a:t>
            </a:r>
            <a:r>
              <a:rPr lang="en-US" sz="2400" dirty="0" err="1" smtClean="0"/>
              <a:t>bij</a:t>
            </a:r>
            <a:r>
              <a:rPr lang="en-US" sz="2400" dirty="0" smtClean="0"/>
              <a:t>.	</a:t>
            </a:r>
          </a:p>
        </p:txBody>
      </p:sp>
      <p:grpSp>
        <p:nvGrpSpPr>
          <p:cNvPr id="94" name="Boog 1 boven"/>
          <p:cNvGrpSpPr/>
          <p:nvPr/>
        </p:nvGrpSpPr>
        <p:grpSpPr>
          <a:xfrm>
            <a:off x="4949363" y="3599060"/>
            <a:ext cx="682006" cy="800203"/>
            <a:chOff x="2922858" y="2041174"/>
            <a:chExt cx="682006" cy="800203"/>
          </a:xfrm>
        </p:grpSpPr>
        <p:sp>
          <p:nvSpPr>
            <p:cNvPr id="95" name="tekst"/>
            <p:cNvSpPr txBox="1"/>
            <p:nvPr/>
          </p:nvSpPr>
          <p:spPr>
            <a:xfrm>
              <a:off x="2995998" y="2041174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+1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  <p:sp>
          <p:nvSpPr>
            <p:cNvPr id="96" name="boogje boven"/>
            <p:cNvSpPr/>
            <p:nvPr/>
          </p:nvSpPr>
          <p:spPr>
            <a:xfrm rot="10800000" flipV="1">
              <a:off x="2922858" y="2501419"/>
              <a:ext cx="682006" cy="339958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arrow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</p:grpSp>
      <p:grpSp>
        <p:nvGrpSpPr>
          <p:cNvPr id="97" name="Boog 1 boven"/>
          <p:cNvGrpSpPr/>
          <p:nvPr/>
        </p:nvGrpSpPr>
        <p:grpSpPr>
          <a:xfrm>
            <a:off x="5723288" y="3599060"/>
            <a:ext cx="682006" cy="800203"/>
            <a:chOff x="2922858" y="2041174"/>
            <a:chExt cx="682006" cy="800203"/>
          </a:xfrm>
        </p:grpSpPr>
        <p:sp>
          <p:nvSpPr>
            <p:cNvPr id="98" name="tekst"/>
            <p:cNvSpPr txBox="1"/>
            <p:nvPr/>
          </p:nvSpPr>
          <p:spPr>
            <a:xfrm>
              <a:off x="2995998" y="2041174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+1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  <p:sp>
          <p:nvSpPr>
            <p:cNvPr id="99" name="boogje boven"/>
            <p:cNvSpPr/>
            <p:nvPr/>
          </p:nvSpPr>
          <p:spPr>
            <a:xfrm rot="10800000" flipV="1">
              <a:off x="2922858" y="2501419"/>
              <a:ext cx="682006" cy="339958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arrow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</p:grpSp>
      <p:grpSp>
        <p:nvGrpSpPr>
          <p:cNvPr id="100" name="Boog 1 onder"/>
          <p:cNvGrpSpPr/>
          <p:nvPr/>
        </p:nvGrpSpPr>
        <p:grpSpPr>
          <a:xfrm>
            <a:off x="4886874" y="5460863"/>
            <a:ext cx="792205" cy="770309"/>
            <a:chOff x="3695745" y="5166484"/>
            <a:chExt cx="1325516" cy="695674"/>
          </a:xfrm>
        </p:grpSpPr>
        <p:sp>
          <p:nvSpPr>
            <p:cNvPr id="101" name="Boogje onder"/>
            <p:cNvSpPr/>
            <p:nvPr/>
          </p:nvSpPr>
          <p:spPr>
            <a:xfrm flipV="1">
              <a:off x="3786659" y="5166484"/>
              <a:ext cx="1141131" cy="307020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  <p:sp>
          <p:nvSpPr>
            <p:cNvPr id="102" name="Tekst"/>
            <p:cNvSpPr txBox="1"/>
            <p:nvPr/>
          </p:nvSpPr>
          <p:spPr>
            <a:xfrm>
              <a:off x="3695745" y="5445224"/>
              <a:ext cx="1325516" cy="4169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+ 50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03" name="Boog 1 onder"/>
          <p:cNvGrpSpPr/>
          <p:nvPr/>
        </p:nvGrpSpPr>
        <p:grpSpPr>
          <a:xfrm>
            <a:off x="5653410" y="5460863"/>
            <a:ext cx="792205" cy="770309"/>
            <a:chOff x="3695745" y="5166484"/>
            <a:chExt cx="1325516" cy="695674"/>
          </a:xfrm>
        </p:grpSpPr>
        <p:sp>
          <p:nvSpPr>
            <p:cNvPr id="104" name="Boogje onder"/>
            <p:cNvSpPr/>
            <p:nvPr/>
          </p:nvSpPr>
          <p:spPr>
            <a:xfrm flipV="1">
              <a:off x="3786659" y="5166484"/>
              <a:ext cx="1141131" cy="307020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  <p:sp>
          <p:nvSpPr>
            <p:cNvPr id="105" name="Tekst"/>
            <p:cNvSpPr txBox="1"/>
            <p:nvPr/>
          </p:nvSpPr>
          <p:spPr>
            <a:xfrm>
              <a:off x="3695745" y="5445224"/>
              <a:ext cx="1325516" cy="4169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+ 50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15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116" name="Isosceles Triangle 115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117" name="Isosceles Triangle 116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118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36" grpId="0" uiExpand="1" build="p"/>
      <p:bldP spid="89" grpId="0"/>
      <p:bldP spid="90" grpId="0"/>
      <p:bldP spid="1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 smtClean="0">
                <a:latin typeface="Eurostile"/>
              </a:rPr>
              <a:t>Regelmaat in tabel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cxnSp>
        <p:nvCxnSpPr>
          <p:cNvPr id="6" name="Rechte verbindingslijn 3"/>
          <p:cNvCxnSpPr/>
          <p:nvPr/>
        </p:nvCxnSpPr>
        <p:spPr>
          <a:xfrm>
            <a:off x="404187" y="5444253"/>
            <a:ext cx="8054013" cy="0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4"/>
          <p:cNvCxnSpPr/>
          <p:nvPr/>
        </p:nvCxnSpPr>
        <p:spPr>
          <a:xfrm>
            <a:off x="3142357" y="4949228"/>
            <a:ext cx="0" cy="1008112"/>
          </a:xfrm>
          <a:prstGeom prst="line">
            <a:avLst/>
          </a:prstGeom>
          <a:ln w="3810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5"/>
          <p:cNvCxnSpPr/>
          <p:nvPr/>
        </p:nvCxnSpPr>
        <p:spPr>
          <a:xfrm>
            <a:off x="3910097" y="4940197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6"/>
          <p:cNvCxnSpPr/>
          <p:nvPr/>
        </p:nvCxnSpPr>
        <p:spPr>
          <a:xfrm>
            <a:off x="4712495" y="4969553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0"/>
          <p:cNvSpPr txBox="1"/>
          <p:nvPr/>
        </p:nvSpPr>
        <p:spPr>
          <a:xfrm>
            <a:off x="3390085" y="5000645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nl-NL" sz="2400" dirty="0" smtClean="0"/>
              <a:t>0</a:t>
            </a:r>
            <a:endParaRPr lang="nl-NL" sz="2400" dirty="0"/>
          </a:p>
        </p:txBody>
      </p:sp>
      <p:sp>
        <p:nvSpPr>
          <p:cNvPr id="11" name="1.65"/>
          <p:cNvSpPr txBox="1"/>
          <p:nvPr/>
        </p:nvSpPr>
        <p:spPr>
          <a:xfrm>
            <a:off x="3093218" y="5505835"/>
            <a:ext cx="955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400" dirty="0" smtClean="0"/>
              <a:t>1800 </a:t>
            </a:r>
            <a:endParaRPr lang="nl-NL" sz="2400" dirty="0"/>
          </a:p>
        </p:txBody>
      </p:sp>
      <p:sp>
        <p:nvSpPr>
          <p:cNvPr id="12" name="1"/>
          <p:cNvSpPr txBox="1"/>
          <p:nvPr/>
        </p:nvSpPr>
        <p:spPr>
          <a:xfrm>
            <a:off x="4159819" y="5011944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nl-NL" sz="2400" dirty="0" smtClean="0"/>
              <a:t>1</a:t>
            </a:r>
            <a:endParaRPr lang="nl-NL" sz="2400" dirty="0"/>
          </a:p>
        </p:txBody>
      </p:sp>
      <p:sp>
        <p:nvSpPr>
          <p:cNvPr id="13" name="2"/>
          <p:cNvSpPr txBox="1"/>
          <p:nvPr/>
        </p:nvSpPr>
        <p:spPr>
          <a:xfrm>
            <a:off x="4915794" y="5011944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400" dirty="0" smtClean="0"/>
              <a:t>2</a:t>
            </a:r>
            <a:endParaRPr lang="nl-NL" sz="2400" dirty="0"/>
          </a:p>
        </p:txBody>
      </p:sp>
      <p:cxnSp>
        <p:nvCxnSpPr>
          <p:cNvPr id="14" name="Rechte verbindingslijn 6"/>
          <p:cNvCxnSpPr/>
          <p:nvPr/>
        </p:nvCxnSpPr>
        <p:spPr>
          <a:xfrm>
            <a:off x="5518954" y="4958254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6"/>
          <p:cNvCxnSpPr/>
          <p:nvPr/>
        </p:nvCxnSpPr>
        <p:spPr>
          <a:xfrm>
            <a:off x="6296820" y="4949228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6"/>
          <p:cNvCxnSpPr/>
          <p:nvPr/>
        </p:nvCxnSpPr>
        <p:spPr>
          <a:xfrm>
            <a:off x="7088983" y="4940197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6"/>
          <p:cNvCxnSpPr/>
          <p:nvPr/>
        </p:nvCxnSpPr>
        <p:spPr>
          <a:xfrm>
            <a:off x="7881145" y="4940197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rijs in euros"/>
          <p:cNvSpPr txBox="1"/>
          <p:nvPr/>
        </p:nvSpPr>
        <p:spPr>
          <a:xfrm>
            <a:off x="464792" y="5500936"/>
            <a:ext cx="24785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en-US" sz="2400" dirty="0" err="1" smtClean="0"/>
              <a:t>hoogte</a:t>
            </a:r>
            <a:r>
              <a:rPr lang="en-US" sz="2400" dirty="0" smtClean="0"/>
              <a:t> in meters</a:t>
            </a:r>
            <a:endParaRPr lang="nl-NL" sz="2400" dirty="0"/>
          </a:p>
        </p:txBody>
      </p:sp>
      <p:sp>
        <p:nvSpPr>
          <p:cNvPr id="19" name="Aantal fotos"/>
          <p:cNvSpPr txBox="1"/>
          <p:nvPr/>
        </p:nvSpPr>
        <p:spPr>
          <a:xfrm>
            <a:off x="479948" y="4967263"/>
            <a:ext cx="20858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nl-NL" sz="2400" dirty="0" smtClean="0"/>
              <a:t>tijd in minuten</a:t>
            </a:r>
            <a:endParaRPr lang="nl-NL" sz="2400" dirty="0"/>
          </a:p>
        </p:txBody>
      </p:sp>
      <p:sp>
        <p:nvSpPr>
          <p:cNvPr id="20" name="1.80"/>
          <p:cNvSpPr txBox="1"/>
          <p:nvPr/>
        </p:nvSpPr>
        <p:spPr>
          <a:xfrm>
            <a:off x="3860057" y="5504701"/>
            <a:ext cx="955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400" dirty="0" smtClean="0"/>
              <a:t>1500 </a:t>
            </a:r>
            <a:endParaRPr lang="nl-NL" sz="2400" dirty="0"/>
          </a:p>
        </p:txBody>
      </p:sp>
      <p:sp>
        <p:nvSpPr>
          <p:cNvPr id="21" name="1.95"/>
          <p:cNvSpPr txBox="1"/>
          <p:nvPr/>
        </p:nvSpPr>
        <p:spPr>
          <a:xfrm>
            <a:off x="4666633" y="5525292"/>
            <a:ext cx="955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400" dirty="0" smtClean="0"/>
              <a:t>1200 </a:t>
            </a:r>
            <a:endParaRPr lang="nl-NL" sz="2400" dirty="0"/>
          </a:p>
        </p:txBody>
      </p:sp>
      <p:sp>
        <p:nvSpPr>
          <p:cNvPr id="23" name="2"/>
          <p:cNvSpPr txBox="1"/>
          <p:nvPr/>
        </p:nvSpPr>
        <p:spPr>
          <a:xfrm>
            <a:off x="5721376" y="5011944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400" dirty="0" smtClean="0"/>
              <a:t>3</a:t>
            </a:r>
            <a:endParaRPr lang="nl-NL" sz="2400" dirty="0"/>
          </a:p>
        </p:txBody>
      </p:sp>
      <p:grpSp>
        <p:nvGrpSpPr>
          <p:cNvPr id="25" name="Boog 1 onder"/>
          <p:cNvGrpSpPr/>
          <p:nvPr/>
        </p:nvGrpSpPr>
        <p:grpSpPr>
          <a:xfrm>
            <a:off x="3349855" y="5957340"/>
            <a:ext cx="955711" cy="700463"/>
            <a:chOff x="3558962" y="5166484"/>
            <a:chExt cx="1599096" cy="632595"/>
          </a:xfrm>
        </p:grpSpPr>
        <p:sp>
          <p:nvSpPr>
            <p:cNvPr id="26" name="Boogje onder"/>
            <p:cNvSpPr/>
            <p:nvPr/>
          </p:nvSpPr>
          <p:spPr>
            <a:xfrm flipV="1">
              <a:off x="3786659" y="5166484"/>
              <a:ext cx="1141131" cy="215661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  <p:sp>
          <p:nvSpPr>
            <p:cNvPr id="27" name="Tekst"/>
            <p:cNvSpPr txBox="1"/>
            <p:nvPr/>
          </p:nvSpPr>
          <p:spPr>
            <a:xfrm>
              <a:off x="3558962" y="5382145"/>
              <a:ext cx="1599096" cy="4169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–300 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8" name="Boog 1 boven"/>
          <p:cNvGrpSpPr/>
          <p:nvPr/>
        </p:nvGrpSpPr>
        <p:grpSpPr>
          <a:xfrm>
            <a:off x="3568178" y="4253209"/>
            <a:ext cx="682006" cy="694622"/>
            <a:chOff x="2922858" y="2146754"/>
            <a:chExt cx="682006" cy="694622"/>
          </a:xfrm>
        </p:grpSpPr>
        <p:sp>
          <p:nvSpPr>
            <p:cNvPr id="29" name="tekst"/>
            <p:cNvSpPr txBox="1"/>
            <p:nvPr/>
          </p:nvSpPr>
          <p:spPr>
            <a:xfrm>
              <a:off x="2995998" y="2146754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+1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  <p:sp>
          <p:nvSpPr>
            <p:cNvPr id="30" name="boogje boven"/>
            <p:cNvSpPr/>
            <p:nvPr/>
          </p:nvSpPr>
          <p:spPr>
            <a:xfrm rot="10800000" flipV="1">
              <a:off x="2922858" y="2608419"/>
              <a:ext cx="682006" cy="232957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arrow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</p:grpSp>
      <p:sp>
        <p:nvSpPr>
          <p:cNvPr id="31" name="1"/>
          <p:cNvSpPr txBox="1"/>
          <p:nvPr/>
        </p:nvSpPr>
        <p:spPr>
          <a:xfrm>
            <a:off x="6514808" y="5011944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nl-NL" sz="2400" dirty="0" smtClean="0"/>
              <a:t>4</a:t>
            </a:r>
            <a:endParaRPr lang="nl-NL" sz="2400" dirty="0"/>
          </a:p>
        </p:txBody>
      </p:sp>
      <p:sp>
        <p:nvSpPr>
          <p:cNvPr id="32" name="2"/>
          <p:cNvSpPr txBox="1"/>
          <p:nvPr/>
        </p:nvSpPr>
        <p:spPr>
          <a:xfrm>
            <a:off x="7306971" y="5011944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400" dirty="0" smtClean="0"/>
              <a:t>5</a:t>
            </a:r>
            <a:endParaRPr lang="nl-NL" sz="2400" dirty="0"/>
          </a:p>
        </p:txBody>
      </p:sp>
      <p:sp>
        <p:nvSpPr>
          <p:cNvPr id="33" name="2"/>
          <p:cNvSpPr txBox="1"/>
          <p:nvPr/>
        </p:nvSpPr>
        <p:spPr>
          <a:xfrm>
            <a:off x="8004102" y="5011944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400" dirty="0" smtClean="0"/>
              <a:t>6</a:t>
            </a:r>
            <a:endParaRPr lang="nl-NL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5549854" y="5525292"/>
            <a:ext cx="69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900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78768" y="680025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8768" y="1066800"/>
            <a:ext cx="12634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Opgave</a:t>
            </a:r>
            <a:endParaRPr lang="en-US" sz="2400" i="1" dirty="0" smtClean="0"/>
          </a:p>
        </p:txBody>
      </p:sp>
      <p:sp>
        <p:nvSpPr>
          <p:cNvPr id="37" name="TextBox 36"/>
          <p:cNvSpPr txBox="1"/>
          <p:nvPr/>
        </p:nvSpPr>
        <p:spPr>
          <a:xfrm>
            <a:off x="404187" y="1528465"/>
            <a:ext cx="51772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</a:t>
            </a:r>
            <a:r>
              <a:rPr lang="en-US" sz="2400" dirty="0" smtClean="0"/>
              <a:t> </a:t>
            </a:r>
            <a:r>
              <a:rPr lang="en-US" sz="2400" dirty="0" err="1" smtClean="0"/>
              <a:t>Welke</a:t>
            </a:r>
            <a:r>
              <a:rPr lang="en-US" sz="2400" dirty="0" smtClean="0"/>
              <a:t> </a:t>
            </a:r>
            <a:r>
              <a:rPr lang="en-US" sz="2400" dirty="0" err="1" smtClean="0"/>
              <a:t>regelmaat</a:t>
            </a:r>
            <a:r>
              <a:rPr lang="en-US" sz="2400" dirty="0" smtClean="0"/>
              <a:t> zit </a:t>
            </a:r>
            <a:r>
              <a:rPr lang="en-US" sz="2400" dirty="0" err="1" smtClean="0"/>
              <a:t>er</a:t>
            </a:r>
            <a:r>
              <a:rPr lang="en-US" sz="2400" dirty="0" smtClean="0"/>
              <a:t> in de </a:t>
            </a:r>
            <a:r>
              <a:rPr lang="en-US" sz="2400" dirty="0" err="1" smtClean="0"/>
              <a:t>tabel</a:t>
            </a:r>
            <a:r>
              <a:rPr lang="en-US" sz="2400" dirty="0" smtClean="0"/>
              <a:t>?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04187" y="2000597"/>
            <a:ext cx="1229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Aanpak</a:t>
            </a:r>
            <a:endParaRPr lang="en-US" sz="2400" i="1" dirty="0" smtClean="0"/>
          </a:p>
        </p:txBody>
      </p:sp>
      <p:sp>
        <p:nvSpPr>
          <p:cNvPr id="39" name="TextBox 38"/>
          <p:cNvSpPr txBox="1"/>
          <p:nvPr/>
        </p:nvSpPr>
        <p:spPr>
          <a:xfrm>
            <a:off x="378768" y="2479427"/>
            <a:ext cx="48590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De </a:t>
            </a:r>
            <a:r>
              <a:rPr lang="en-US" sz="2400" dirty="0" err="1" smtClean="0"/>
              <a:t>regelmaat</a:t>
            </a:r>
            <a:r>
              <a:rPr lang="en-US" sz="2400" dirty="0" smtClean="0"/>
              <a:t> </a:t>
            </a:r>
            <a:r>
              <a:rPr lang="en-US" sz="2400" dirty="0" err="1" smtClean="0"/>
              <a:t>boven</a:t>
            </a:r>
            <a:r>
              <a:rPr lang="en-US" sz="2400" dirty="0" smtClean="0"/>
              <a:t> in de </a:t>
            </a:r>
            <a:r>
              <a:rPr lang="en-US" sz="2400" dirty="0" err="1" smtClean="0"/>
              <a:t>tabel</a:t>
            </a:r>
            <a:r>
              <a:rPr lang="en-US" sz="2400" dirty="0" smtClean="0"/>
              <a:t> is </a:t>
            </a:r>
          </a:p>
        </p:txBody>
      </p:sp>
      <p:sp>
        <p:nvSpPr>
          <p:cNvPr id="40" name="Rectangle 39"/>
          <p:cNvSpPr/>
          <p:nvPr/>
        </p:nvSpPr>
        <p:spPr>
          <a:xfrm>
            <a:off x="5005144" y="2479426"/>
            <a:ext cx="17155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+ 1 </a:t>
            </a:r>
            <a:r>
              <a:rPr lang="en-US" sz="2400" dirty="0" err="1" smtClean="0"/>
              <a:t>minuut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378768" y="2920158"/>
            <a:ext cx="48077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De </a:t>
            </a:r>
            <a:r>
              <a:rPr lang="en-US" sz="2400" dirty="0" err="1" smtClean="0"/>
              <a:t>regelmaat</a:t>
            </a:r>
            <a:r>
              <a:rPr lang="en-US" sz="2400" dirty="0" smtClean="0"/>
              <a:t> </a:t>
            </a:r>
            <a:r>
              <a:rPr lang="en-US" sz="2400" dirty="0" err="1" smtClean="0"/>
              <a:t>onder</a:t>
            </a:r>
            <a:r>
              <a:rPr lang="en-US" sz="2400" dirty="0" smtClean="0"/>
              <a:t> in de </a:t>
            </a:r>
            <a:r>
              <a:rPr lang="en-US" sz="2400" dirty="0" err="1" smtClean="0"/>
              <a:t>tabel</a:t>
            </a:r>
            <a:r>
              <a:rPr lang="en-US" sz="2400" dirty="0" smtClean="0"/>
              <a:t> is </a:t>
            </a:r>
          </a:p>
        </p:txBody>
      </p:sp>
      <p:sp>
        <p:nvSpPr>
          <p:cNvPr id="43" name="Rectangle 42"/>
          <p:cNvSpPr/>
          <p:nvPr/>
        </p:nvSpPr>
        <p:spPr>
          <a:xfrm>
            <a:off x="5005144" y="2920157"/>
            <a:ext cx="18957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– 300 meter.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378768" y="4426926"/>
            <a:ext cx="3241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HOOGTE VLIEGTUIG</a:t>
            </a:r>
          </a:p>
        </p:txBody>
      </p:sp>
      <p:grpSp>
        <p:nvGrpSpPr>
          <p:cNvPr id="47" name="Boog 1 boven"/>
          <p:cNvGrpSpPr/>
          <p:nvPr/>
        </p:nvGrpSpPr>
        <p:grpSpPr>
          <a:xfrm>
            <a:off x="4305566" y="4227501"/>
            <a:ext cx="682006" cy="694622"/>
            <a:chOff x="2922858" y="2146754"/>
            <a:chExt cx="682006" cy="694622"/>
          </a:xfrm>
        </p:grpSpPr>
        <p:sp>
          <p:nvSpPr>
            <p:cNvPr id="48" name="tekst"/>
            <p:cNvSpPr txBox="1"/>
            <p:nvPr/>
          </p:nvSpPr>
          <p:spPr>
            <a:xfrm>
              <a:off x="2995998" y="2146754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+1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  <p:sp>
          <p:nvSpPr>
            <p:cNvPr id="49" name="boogje boven"/>
            <p:cNvSpPr/>
            <p:nvPr/>
          </p:nvSpPr>
          <p:spPr>
            <a:xfrm rot="10800000" flipV="1">
              <a:off x="2922858" y="2608419"/>
              <a:ext cx="682006" cy="232957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arrow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</p:grpSp>
      <p:grpSp>
        <p:nvGrpSpPr>
          <p:cNvPr id="50" name="Boog 1 onder"/>
          <p:cNvGrpSpPr/>
          <p:nvPr/>
        </p:nvGrpSpPr>
        <p:grpSpPr>
          <a:xfrm>
            <a:off x="4116746" y="5957340"/>
            <a:ext cx="955711" cy="700463"/>
            <a:chOff x="3558962" y="5166484"/>
            <a:chExt cx="1599096" cy="632595"/>
          </a:xfrm>
        </p:grpSpPr>
        <p:sp>
          <p:nvSpPr>
            <p:cNvPr id="51" name="Boogje onder"/>
            <p:cNvSpPr/>
            <p:nvPr/>
          </p:nvSpPr>
          <p:spPr>
            <a:xfrm flipV="1">
              <a:off x="3786659" y="5166484"/>
              <a:ext cx="1141131" cy="215661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  <p:sp>
          <p:nvSpPr>
            <p:cNvPr id="52" name="Tekst"/>
            <p:cNvSpPr txBox="1"/>
            <p:nvPr/>
          </p:nvSpPr>
          <p:spPr>
            <a:xfrm>
              <a:off x="3558962" y="5382145"/>
              <a:ext cx="1599096" cy="4169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–300 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3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54" name="Isosceles Triangle 53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55" name="Isosceles Triangle 54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56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2124162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39" grpId="0"/>
      <p:bldP spid="40" grpId="0"/>
      <p:bldP spid="42" grpId="0"/>
      <p:bldP spid="43" grpId="0"/>
      <p:bldP spid="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 smtClean="0">
                <a:latin typeface="Eurostile"/>
              </a:rPr>
              <a:t>Regelmaat in tabel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cxnSp>
        <p:nvCxnSpPr>
          <p:cNvPr id="6" name="Rechte verbindingslijn 3"/>
          <p:cNvCxnSpPr/>
          <p:nvPr/>
        </p:nvCxnSpPr>
        <p:spPr>
          <a:xfrm>
            <a:off x="404187" y="5444253"/>
            <a:ext cx="8054013" cy="0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4"/>
          <p:cNvCxnSpPr/>
          <p:nvPr/>
        </p:nvCxnSpPr>
        <p:spPr>
          <a:xfrm>
            <a:off x="3142357" y="4949228"/>
            <a:ext cx="0" cy="1008112"/>
          </a:xfrm>
          <a:prstGeom prst="line">
            <a:avLst/>
          </a:prstGeom>
          <a:ln w="3810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5"/>
          <p:cNvCxnSpPr/>
          <p:nvPr/>
        </p:nvCxnSpPr>
        <p:spPr>
          <a:xfrm>
            <a:off x="3910097" y="4940197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6"/>
          <p:cNvCxnSpPr/>
          <p:nvPr/>
        </p:nvCxnSpPr>
        <p:spPr>
          <a:xfrm>
            <a:off x="4712495" y="4969553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0"/>
          <p:cNvSpPr txBox="1"/>
          <p:nvPr/>
        </p:nvSpPr>
        <p:spPr>
          <a:xfrm>
            <a:off x="3390085" y="5000645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nl-NL" sz="2400" dirty="0" smtClean="0"/>
              <a:t>0</a:t>
            </a:r>
            <a:endParaRPr lang="nl-NL" sz="2400" dirty="0"/>
          </a:p>
        </p:txBody>
      </p:sp>
      <p:sp>
        <p:nvSpPr>
          <p:cNvPr id="11" name="1.65"/>
          <p:cNvSpPr txBox="1"/>
          <p:nvPr/>
        </p:nvSpPr>
        <p:spPr>
          <a:xfrm>
            <a:off x="3093218" y="5505835"/>
            <a:ext cx="955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400" dirty="0" smtClean="0"/>
              <a:t>1800 </a:t>
            </a:r>
            <a:endParaRPr lang="nl-NL" sz="2400" dirty="0"/>
          </a:p>
        </p:txBody>
      </p:sp>
      <p:sp>
        <p:nvSpPr>
          <p:cNvPr id="12" name="1"/>
          <p:cNvSpPr txBox="1"/>
          <p:nvPr/>
        </p:nvSpPr>
        <p:spPr>
          <a:xfrm>
            <a:off x="4159819" y="4991619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nl-NL" sz="2400" dirty="0" smtClean="0"/>
              <a:t>1</a:t>
            </a:r>
            <a:endParaRPr lang="nl-NL" sz="2400" dirty="0"/>
          </a:p>
        </p:txBody>
      </p:sp>
      <p:sp>
        <p:nvSpPr>
          <p:cNvPr id="13" name="2"/>
          <p:cNvSpPr txBox="1"/>
          <p:nvPr/>
        </p:nvSpPr>
        <p:spPr>
          <a:xfrm>
            <a:off x="4915794" y="5011944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400" dirty="0" smtClean="0"/>
              <a:t>2</a:t>
            </a:r>
            <a:endParaRPr lang="nl-NL" sz="2400" dirty="0"/>
          </a:p>
        </p:txBody>
      </p:sp>
      <p:cxnSp>
        <p:nvCxnSpPr>
          <p:cNvPr id="14" name="Rechte verbindingslijn 6"/>
          <p:cNvCxnSpPr/>
          <p:nvPr/>
        </p:nvCxnSpPr>
        <p:spPr>
          <a:xfrm>
            <a:off x="5518954" y="4958254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6"/>
          <p:cNvCxnSpPr/>
          <p:nvPr/>
        </p:nvCxnSpPr>
        <p:spPr>
          <a:xfrm>
            <a:off x="6296820" y="4949228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6"/>
          <p:cNvCxnSpPr/>
          <p:nvPr/>
        </p:nvCxnSpPr>
        <p:spPr>
          <a:xfrm>
            <a:off x="7088983" y="4940197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6"/>
          <p:cNvCxnSpPr/>
          <p:nvPr/>
        </p:nvCxnSpPr>
        <p:spPr>
          <a:xfrm>
            <a:off x="7881145" y="4940197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rijs in euros"/>
          <p:cNvSpPr txBox="1"/>
          <p:nvPr/>
        </p:nvSpPr>
        <p:spPr>
          <a:xfrm>
            <a:off x="464792" y="5500936"/>
            <a:ext cx="24785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en-US" sz="2400" dirty="0" err="1" smtClean="0"/>
              <a:t>hoogte</a:t>
            </a:r>
            <a:r>
              <a:rPr lang="en-US" sz="2400" dirty="0" smtClean="0"/>
              <a:t> in meters</a:t>
            </a:r>
            <a:endParaRPr lang="nl-NL" sz="2400" dirty="0"/>
          </a:p>
        </p:txBody>
      </p:sp>
      <p:sp>
        <p:nvSpPr>
          <p:cNvPr id="19" name="Aantal fotos"/>
          <p:cNvSpPr txBox="1"/>
          <p:nvPr/>
        </p:nvSpPr>
        <p:spPr>
          <a:xfrm>
            <a:off x="479948" y="4967263"/>
            <a:ext cx="20858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nl-NL" sz="2400" dirty="0" smtClean="0"/>
              <a:t>tijd in minuten</a:t>
            </a:r>
            <a:endParaRPr lang="nl-NL" sz="2400" dirty="0"/>
          </a:p>
        </p:txBody>
      </p:sp>
      <p:sp>
        <p:nvSpPr>
          <p:cNvPr id="20" name="1.80"/>
          <p:cNvSpPr txBox="1"/>
          <p:nvPr/>
        </p:nvSpPr>
        <p:spPr>
          <a:xfrm>
            <a:off x="3860057" y="5504701"/>
            <a:ext cx="955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400" dirty="0" smtClean="0"/>
              <a:t>1500 </a:t>
            </a:r>
            <a:endParaRPr lang="nl-NL" sz="2400" dirty="0"/>
          </a:p>
        </p:txBody>
      </p:sp>
      <p:sp>
        <p:nvSpPr>
          <p:cNvPr id="21" name="1.95"/>
          <p:cNvSpPr txBox="1"/>
          <p:nvPr/>
        </p:nvSpPr>
        <p:spPr>
          <a:xfrm>
            <a:off x="4666633" y="5525292"/>
            <a:ext cx="955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400" dirty="0" smtClean="0"/>
              <a:t>1200 </a:t>
            </a:r>
            <a:endParaRPr lang="nl-NL" sz="2400" dirty="0"/>
          </a:p>
        </p:txBody>
      </p:sp>
      <p:sp>
        <p:nvSpPr>
          <p:cNvPr id="23" name="2"/>
          <p:cNvSpPr txBox="1"/>
          <p:nvPr/>
        </p:nvSpPr>
        <p:spPr>
          <a:xfrm>
            <a:off x="5721376" y="5000644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400" dirty="0" smtClean="0"/>
              <a:t>3</a:t>
            </a:r>
            <a:endParaRPr lang="nl-NL" sz="2400" dirty="0"/>
          </a:p>
        </p:txBody>
      </p:sp>
      <p:grpSp>
        <p:nvGrpSpPr>
          <p:cNvPr id="28" name="Boog 1 boven"/>
          <p:cNvGrpSpPr/>
          <p:nvPr/>
        </p:nvGrpSpPr>
        <p:grpSpPr>
          <a:xfrm>
            <a:off x="3568178" y="4253209"/>
            <a:ext cx="682006" cy="694622"/>
            <a:chOff x="2922858" y="2146754"/>
            <a:chExt cx="682006" cy="694622"/>
          </a:xfrm>
        </p:grpSpPr>
        <p:sp>
          <p:nvSpPr>
            <p:cNvPr id="29" name="tekst"/>
            <p:cNvSpPr txBox="1"/>
            <p:nvPr/>
          </p:nvSpPr>
          <p:spPr>
            <a:xfrm>
              <a:off x="2995998" y="2146754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+1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  <p:sp>
          <p:nvSpPr>
            <p:cNvPr id="30" name="boogje boven"/>
            <p:cNvSpPr/>
            <p:nvPr/>
          </p:nvSpPr>
          <p:spPr>
            <a:xfrm rot="10800000" flipV="1">
              <a:off x="2922858" y="2608419"/>
              <a:ext cx="682006" cy="232957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arrow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</p:grpSp>
      <p:sp>
        <p:nvSpPr>
          <p:cNvPr id="33" name="2"/>
          <p:cNvSpPr txBox="1"/>
          <p:nvPr/>
        </p:nvSpPr>
        <p:spPr>
          <a:xfrm>
            <a:off x="8004102" y="4971431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400" dirty="0" smtClean="0"/>
              <a:t>6</a:t>
            </a:r>
            <a:endParaRPr lang="nl-NL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5549854" y="5525292"/>
            <a:ext cx="69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900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78768" y="680025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8768" y="1066800"/>
            <a:ext cx="12634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Opgave</a:t>
            </a:r>
            <a:endParaRPr lang="en-US" sz="2400" i="1" dirty="0" smtClean="0"/>
          </a:p>
        </p:txBody>
      </p:sp>
      <p:sp>
        <p:nvSpPr>
          <p:cNvPr id="37" name="TextBox 36"/>
          <p:cNvSpPr txBox="1"/>
          <p:nvPr/>
        </p:nvSpPr>
        <p:spPr>
          <a:xfrm>
            <a:off x="404187" y="1528465"/>
            <a:ext cx="51772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</a:t>
            </a:r>
            <a:r>
              <a:rPr lang="en-US" sz="2400" dirty="0" smtClean="0"/>
              <a:t> </a:t>
            </a:r>
            <a:r>
              <a:rPr lang="en-US" sz="2400" dirty="0" err="1" smtClean="0"/>
              <a:t>Welke</a:t>
            </a:r>
            <a:r>
              <a:rPr lang="en-US" sz="2400" dirty="0" smtClean="0"/>
              <a:t> </a:t>
            </a:r>
            <a:r>
              <a:rPr lang="en-US" sz="2400" dirty="0" err="1" smtClean="0"/>
              <a:t>regelmaat</a:t>
            </a:r>
            <a:r>
              <a:rPr lang="en-US" sz="2400" dirty="0" smtClean="0"/>
              <a:t> zit </a:t>
            </a:r>
            <a:r>
              <a:rPr lang="en-US" sz="2400" dirty="0" err="1" smtClean="0"/>
              <a:t>er</a:t>
            </a:r>
            <a:r>
              <a:rPr lang="en-US" sz="2400" dirty="0" smtClean="0"/>
              <a:t> in de </a:t>
            </a:r>
            <a:r>
              <a:rPr lang="en-US" sz="2400" dirty="0" err="1" smtClean="0"/>
              <a:t>tabel</a:t>
            </a:r>
            <a:r>
              <a:rPr lang="en-US" sz="2400" dirty="0" smtClean="0"/>
              <a:t>?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78768" y="4426926"/>
            <a:ext cx="3241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HOOGTE VLIEGTUIG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28113" y="1990130"/>
            <a:ext cx="1624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Uitwerking</a:t>
            </a:r>
            <a:endParaRPr lang="en-US" sz="2400" i="1" dirty="0" smtClean="0"/>
          </a:p>
        </p:txBody>
      </p:sp>
      <p:grpSp>
        <p:nvGrpSpPr>
          <p:cNvPr id="44" name="Group 43"/>
          <p:cNvGrpSpPr/>
          <p:nvPr/>
        </p:nvGrpSpPr>
        <p:grpSpPr>
          <a:xfrm>
            <a:off x="508734" y="2634667"/>
            <a:ext cx="7015594" cy="774149"/>
            <a:chOff x="508734" y="2634667"/>
            <a:chExt cx="7015594" cy="3175128"/>
          </a:xfrm>
        </p:grpSpPr>
        <p:grpSp>
          <p:nvGrpSpPr>
            <p:cNvPr id="46" name="Group 45"/>
            <p:cNvGrpSpPr/>
            <p:nvPr/>
          </p:nvGrpSpPr>
          <p:grpSpPr>
            <a:xfrm>
              <a:off x="508734" y="2634667"/>
              <a:ext cx="7015594" cy="3175128"/>
              <a:chOff x="467544" y="4018193"/>
              <a:chExt cx="8313787" cy="1389662"/>
            </a:xfrm>
          </p:grpSpPr>
          <p:sp>
            <p:nvSpPr>
              <p:cNvPr id="48" name="Grijze achtergrond"/>
              <p:cNvSpPr/>
              <p:nvPr/>
            </p:nvSpPr>
            <p:spPr>
              <a:xfrm>
                <a:off x="467544" y="4018193"/>
                <a:ext cx="8313787" cy="138966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49" name="Wit vierkant"/>
              <p:cNvSpPr/>
              <p:nvPr/>
            </p:nvSpPr>
            <p:spPr>
              <a:xfrm>
                <a:off x="666855" y="4066769"/>
                <a:ext cx="7970460" cy="12703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47" name="Straight Connector 46"/>
            <p:cNvCxnSpPr/>
            <p:nvPr/>
          </p:nvCxnSpPr>
          <p:spPr>
            <a:xfrm>
              <a:off x="1300821" y="2745654"/>
              <a:ext cx="0" cy="2902508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Oval 49"/>
          <p:cNvSpPr>
            <a:spLocks noChangeAspect="1"/>
          </p:cNvSpPr>
          <p:nvPr/>
        </p:nvSpPr>
        <p:spPr>
          <a:xfrm>
            <a:off x="809375" y="2923101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xtBox 21"/>
          <p:cNvSpPr txBox="1"/>
          <p:nvPr/>
        </p:nvSpPr>
        <p:spPr>
          <a:xfrm>
            <a:off x="1318961" y="2735820"/>
            <a:ext cx="42562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 </a:t>
            </a:r>
            <a:r>
              <a:rPr lang="en-US" sz="2400" dirty="0" smtClean="0"/>
              <a:t>Per </a:t>
            </a:r>
            <a:r>
              <a:rPr lang="en-US" sz="2400" dirty="0" err="1" smtClean="0"/>
              <a:t>minuut</a:t>
            </a:r>
            <a:r>
              <a:rPr lang="en-US" sz="2400" dirty="0" smtClean="0"/>
              <a:t> </a:t>
            </a:r>
            <a:r>
              <a:rPr lang="en-US" sz="2400" dirty="0" err="1" smtClean="0"/>
              <a:t>gaat</a:t>
            </a:r>
            <a:r>
              <a:rPr lang="en-US" sz="2400" dirty="0" smtClean="0"/>
              <a:t> </a:t>
            </a:r>
            <a:r>
              <a:rPr lang="en-US" sz="2400" dirty="0" err="1" smtClean="0"/>
              <a:t>er</a:t>
            </a:r>
            <a:r>
              <a:rPr lang="en-US" sz="2400" dirty="0" smtClean="0"/>
              <a:t> 300m </a:t>
            </a:r>
            <a:r>
              <a:rPr lang="en-US" sz="2400" dirty="0" err="1" smtClean="0"/>
              <a:t>af</a:t>
            </a:r>
            <a:r>
              <a:rPr lang="en-US" sz="2400" dirty="0" smtClean="0"/>
              <a:t>.</a:t>
            </a:r>
          </a:p>
        </p:txBody>
      </p:sp>
      <p:grpSp>
        <p:nvGrpSpPr>
          <p:cNvPr id="51" name="Boog 1 boven"/>
          <p:cNvGrpSpPr/>
          <p:nvPr/>
        </p:nvGrpSpPr>
        <p:grpSpPr>
          <a:xfrm>
            <a:off x="4305566" y="4227501"/>
            <a:ext cx="682006" cy="694622"/>
            <a:chOff x="2922858" y="2146754"/>
            <a:chExt cx="682006" cy="694622"/>
          </a:xfrm>
        </p:grpSpPr>
        <p:sp>
          <p:nvSpPr>
            <p:cNvPr id="52" name="tekst"/>
            <p:cNvSpPr txBox="1"/>
            <p:nvPr/>
          </p:nvSpPr>
          <p:spPr>
            <a:xfrm>
              <a:off x="2995998" y="2146754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+1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  <p:sp>
          <p:nvSpPr>
            <p:cNvPr id="53" name="boogje boven"/>
            <p:cNvSpPr/>
            <p:nvPr/>
          </p:nvSpPr>
          <p:spPr>
            <a:xfrm rot="10800000" flipV="1">
              <a:off x="2922858" y="2608419"/>
              <a:ext cx="682006" cy="232957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arrow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</p:grpSp>
      <p:sp>
        <p:nvSpPr>
          <p:cNvPr id="57" name="1"/>
          <p:cNvSpPr txBox="1"/>
          <p:nvPr/>
        </p:nvSpPr>
        <p:spPr>
          <a:xfrm>
            <a:off x="6514808" y="5011944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nl-NL" sz="2400" dirty="0" smtClean="0"/>
              <a:t>4</a:t>
            </a:r>
            <a:endParaRPr lang="nl-NL" sz="2400" dirty="0"/>
          </a:p>
        </p:txBody>
      </p:sp>
      <p:sp>
        <p:nvSpPr>
          <p:cNvPr id="58" name="2"/>
          <p:cNvSpPr txBox="1"/>
          <p:nvPr/>
        </p:nvSpPr>
        <p:spPr>
          <a:xfrm>
            <a:off x="7306971" y="5011944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400" dirty="0" smtClean="0"/>
              <a:t>5</a:t>
            </a:r>
            <a:endParaRPr lang="nl-NL" sz="2400" dirty="0"/>
          </a:p>
        </p:txBody>
      </p:sp>
      <p:grpSp>
        <p:nvGrpSpPr>
          <p:cNvPr id="59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60" name="Isosceles Triangle 59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61" name="Isosceles Triangle 60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62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grpSp>
        <p:nvGrpSpPr>
          <p:cNvPr id="63" name="Boog 1 onder"/>
          <p:cNvGrpSpPr/>
          <p:nvPr/>
        </p:nvGrpSpPr>
        <p:grpSpPr>
          <a:xfrm>
            <a:off x="3349855" y="5957340"/>
            <a:ext cx="955711" cy="700463"/>
            <a:chOff x="3558962" y="5166484"/>
            <a:chExt cx="1599096" cy="632595"/>
          </a:xfrm>
        </p:grpSpPr>
        <p:sp>
          <p:nvSpPr>
            <p:cNvPr id="64" name="Boogje onder"/>
            <p:cNvSpPr/>
            <p:nvPr/>
          </p:nvSpPr>
          <p:spPr>
            <a:xfrm flipV="1">
              <a:off x="3786659" y="5166484"/>
              <a:ext cx="1141131" cy="215661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  <p:sp>
          <p:nvSpPr>
            <p:cNvPr id="65" name="Tekst"/>
            <p:cNvSpPr txBox="1"/>
            <p:nvPr/>
          </p:nvSpPr>
          <p:spPr>
            <a:xfrm>
              <a:off x="3558962" y="5382145"/>
              <a:ext cx="1599096" cy="4169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–300 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66" name="Boog 1 onder"/>
          <p:cNvGrpSpPr/>
          <p:nvPr/>
        </p:nvGrpSpPr>
        <p:grpSpPr>
          <a:xfrm>
            <a:off x="4116746" y="5957340"/>
            <a:ext cx="955711" cy="700463"/>
            <a:chOff x="3558962" y="5166484"/>
            <a:chExt cx="1599096" cy="632595"/>
          </a:xfrm>
        </p:grpSpPr>
        <p:sp>
          <p:nvSpPr>
            <p:cNvPr id="67" name="Boogje onder"/>
            <p:cNvSpPr/>
            <p:nvPr/>
          </p:nvSpPr>
          <p:spPr>
            <a:xfrm flipV="1">
              <a:off x="3786659" y="5166484"/>
              <a:ext cx="1141131" cy="215661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  <p:sp>
          <p:nvSpPr>
            <p:cNvPr id="68" name="Tekst"/>
            <p:cNvSpPr txBox="1"/>
            <p:nvPr/>
          </p:nvSpPr>
          <p:spPr>
            <a:xfrm>
              <a:off x="3558962" y="5382145"/>
              <a:ext cx="1599096" cy="4169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–300 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13142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45" grpId="0"/>
      <p:bldP spid="50" grpId="0" animBg="1"/>
      <p:bldP spid="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 smtClean="0">
                <a:latin typeface="Eurostile"/>
              </a:rPr>
              <a:t>Regelmaat in tabel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cxnSp>
        <p:nvCxnSpPr>
          <p:cNvPr id="6" name="Rechte verbindingslijn 3"/>
          <p:cNvCxnSpPr/>
          <p:nvPr/>
        </p:nvCxnSpPr>
        <p:spPr>
          <a:xfrm>
            <a:off x="423136" y="3941337"/>
            <a:ext cx="8054013" cy="0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4"/>
          <p:cNvCxnSpPr/>
          <p:nvPr/>
        </p:nvCxnSpPr>
        <p:spPr>
          <a:xfrm>
            <a:off x="3161306" y="3446312"/>
            <a:ext cx="0" cy="1008112"/>
          </a:xfrm>
          <a:prstGeom prst="line">
            <a:avLst/>
          </a:prstGeom>
          <a:ln w="3810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5"/>
          <p:cNvCxnSpPr/>
          <p:nvPr/>
        </p:nvCxnSpPr>
        <p:spPr>
          <a:xfrm>
            <a:off x="3929046" y="3437281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6"/>
          <p:cNvCxnSpPr/>
          <p:nvPr/>
        </p:nvCxnSpPr>
        <p:spPr>
          <a:xfrm>
            <a:off x="4731444" y="3466637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0"/>
          <p:cNvSpPr txBox="1"/>
          <p:nvPr/>
        </p:nvSpPr>
        <p:spPr>
          <a:xfrm>
            <a:off x="3409034" y="3497729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nl-NL" sz="2400" dirty="0" smtClean="0"/>
              <a:t>0</a:t>
            </a:r>
            <a:endParaRPr lang="nl-NL" sz="2400" dirty="0"/>
          </a:p>
        </p:txBody>
      </p:sp>
      <p:sp>
        <p:nvSpPr>
          <p:cNvPr id="11" name="1.65"/>
          <p:cNvSpPr txBox="1"/>
          <p:nvPr/>
        </p:nvSpPr>
        <p:spPr>
          <a:xfrm>
            <a:off x="3112167" y="4002919"/>
            <a:ext cx="955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400" dirty="0" smtClean="0"/>
              <a:t>1800 </a:t>
            </a:r>
            <a:endParaRPr lang="nl-NL" sz="2400" dirty="0"/>
          </a:p>
        </p:txBody>
      </p:sp>
      <p:sp>
        <p:nvSpPr>
          <p:cNvPr id="12" name="1"/>
          <p:cNvSpPr txBox="1"/>
          <p:nvPr/>
        </p:nvSpPr>
        <p:spPr>
          <a:xfrm>
            <a:off x="4178768" y="3488703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nl-NL" sz="2400" dirty="0" smtClean="0"/>
              <a:t>1</a:t>
            </a:r>
            <a:endParaRPr lang="nl-NL" sz="2400" dirty="0"/>
          </a:p>
        </p:txBody>
      </p:sp>
      <p:sp>
        <p:nvSpPr>
          <p:cNvPr id="13" name="2"/>
          <p:cNvSpPr txBox="1"/>
          <p:nvPr/>
        </p:nvSpPr>
        <p:spPr>
          <a:xfrm>
            <a:off x="4934743" y="3509028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400" dirty="0" smtClean="0"/>
              <a:t>2</a:t>
            </a:r>
            <a:endParaRPr lang="nl-NL" sz="2400" dirty="0"/>
          </a:p>
        </p:txBody>
      </p:sp>
      <p:cxnSp>
        <p:nvCxnSpPr>
          <p:cNvPr id="14" name="Rechte verbindingslijn 6"/>
          <p:cNvCxnSpPr/>
          <p:nvPr/>
        </p:nvCxnSpPr>
        <p:spPr>
          <a:xfrm>
            <a:off x="5537903" y="3455338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6"/>
          <p:cNvCxnSpPr/>
          <p:nvPr/>
        </p:nvCxnSpPr>
        <p:spPr>
          <a:xfrm>
            <a:off x="6325301" y="3446312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6"/>
          <p:cNvCxnSpPr/>
          <p:nvPr/>
        </p:nvCxnSpPr>
        <p:spPr>
          <a:xfrm>
            <a:off x="7112698" y="3437281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6"/>
          <p:cNvCxnSpPr/>
          <p:nvPr/>
        </p:nvCxnSpPr>
        <p:spPr>
          <a:xfrm>
            <a:off x="7900094" y="3437281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rijs in euros"/>
          <p:cNvSpPr txBox="1"/>
          <p:nvPr/>
        </p:nvSpPr>
        <p:spPr>
          <a:xfrm>
            <a:off x="483741" y="3998020"/>
            <a:ext cx="24785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en-US" sz="2400" dirty="0" err="1" smtClean="0"/>
              <a:t>hoogte</a:t>
            </a:r>
            <a:r>
              <a:rPr lang="en-US" sz="2400" dirty="0" smtClean="0"/>
              <a:t> in meters</a:t>
            </a:r>
            <a:endParaRPr lang="nl-NL" sz="2400" dirty="0"/>
          </a:p>
        </p:txBody>
      </p:sp>
      <p:sp>
        <p:nvSpPr>
          <p:cNvPr id="19" name="Aantal fotos"/>
          <p:cNvSpPr txBox="1"/>
          <p:nvPr/>
        </p:nvSpPr>
        <p:spPr>
          <a:xfrm>
            <a:off x="498897" y="3464347"/>
            <a:ext cx="20858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nl-NL" sz="2400" dirty="0" smtClean="0"/>
              <a:t>tijd in minuten</a:t>
            </a:r>
            <a:endParaRPr lang="nl-NL" sz="2400" dirty="0"/>
          </a:p>
        </p:txBody>
      </p:sp>
      <p:sp>
        <p:nvSpPr>
          <p:cNvPr id="20" name="1.80"/>
          <p:cNvSpPr txBox="1"/>
          <p:nvPr/>
        </p:nvSpPr>
        <p:spPr>
          <a:xfrm>
            <a:off x="3879006" y="4001785"/>
            <a:ext cx="955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400" dirty="0" smtClean="0"/>
              <a:t>1500 </a:t>
            </a:r>
            <a:endParaRPr lang="nl-NL" sz="2400" dirty="0"/>
          </a:p>
        </p:txBody>
      </p:sp>
      <p:sp>
        <p:nvSpPr>
          <p:cNvPr id="21" name="1.95"/>
          <p:cNvSpPr txBox="1"/>
          <p:nvPr/>
        </p:nvSpPr>
        <p:spPr>
          <a:xfrm>
            <a:off x="4685582" y="4022376"/>
            <a:ext cx="955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400" dirty="0" smtClean="0"/>
              <a:t>1200 </a:t>
            </a:r>
            <a:endParaRPr lang="nl-NL" sz="2400" dirty="0"/>
          </a:p>
        </p:txBody>
      </p:sp>
      <p:sp>
        <p:nvSpPr>
          <p:cNvPr id="23" name="2"/>
          <p:cNvSpPr txBox="1"/>
          <p:nvPr/>
        </p:nvSpPr>
        <p:spPr>
          <a:xfrm>
            <a:off x="5740325" y="3497728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400" dirty="0" smtClean="0"/>
              <a:t>3</a:t>
            </a:r>
            <a:endParaRPr lang="nl-NL" sz="2400" dirty="0"/>
          </a:p>
        </p:txBody>
      </p:sp>
      <p:grpSp>
        <p:nvGrpSpPr>
          <p:cNvPr id="25" name="Boog 1 onder"/>
          <p:cNvGrpSpPr/>
          <p:nvPr/>
        </p:nvGrpSpPr>
        <p:grpSpPr>
          <a:xfrm>
            <a:off x="3368804" y="4582889"/>
            <a:ext cx="955711" cy="700463"/>
            <a:chOff x="3558962" y="5166484"/>
            <a:chExt cx="1599096" cy="632595"/>
          </a:xfrm>
        </p:grpSpPr>
        <p:sp>
          <p:nvSpPr>
            <p:cNvPr id="26" name="Boogje onder"/>
            <p:cNvSpPr/>
            <p:nvPr/>
          </p:nvSpPr>
          <p:spPr>
            <a:xfrm flipV="1">
              <a:off x="3786659" y="5166484"/>
              <a:ext cx="1141131" cy="215661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  <p:sp>
          <p:nvSpPr>
            <p:cNvPr id="27" name="Tekst"/>
            <p:cNvSpPr txBox="1"/>
            <p:nvPr/>
          </p:nvSpPr>
          <p:spPr>
            <a:xfrm>
              <a:off x="3558962" y="5382145"/>
              <a:ext cx="1599096" cy="4169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–300 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8" name="Boog 1 boven"/>
          <p:cNvGrpSpPr/>
          <p:nvPr/>
        </p:nvGrpSpPr>
        <p:grpSpPr>
          <a:xfrm>
            <a:off x="3538003" y="2750293"/>
            <a:ext cx="682006" cy="694622"/>
            <a:chOff x="2922858" y="2146754"/>
            <a:chExt cx="682006" cy="694622"/>
          </a:xfrm>
        </p:grpSpPr>
        <p:sp>
          <p:nvSpPr>
            <p:cNvPr id="29" name="tekst"/>
            <p:cNvSpPr txBox="1"/>
            <p:nvPr/>
          </p:nvSpPr>
          <p:spPr>
            <a:xfrm>
              <a:off x="2995998" y="2146754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+1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  <p:sp>
          <p:nvSpPr>
            <p:cNvPr id="30" name="boogje boven"/>
            <p:cNvSpPr/>
            <p:nvPr/>
          </p:nvSpPr>
          <p:spPr>
            <a:xfrm rot="10800000" flipV="1">
              <a:off x="2922858" y="2608419"/>
              <a:ext cx="682006" cy="232957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arrow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</p:grpSp>
      <p:sp>
        <p:nvSpPr>
          <p:cNvPr id="31" name="1"/>
          <p:cNvSpPr txBox="1"/>
          <p:nvPr/>
        </p:nvSpPr>
        <p:spPr>
          <a:xfrm>
            <a:off x="6533756" y="345949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nl-NL" sz="2400" dirty="0" smtClean="0"/>
              <a:t>4</a:t>
            </a:r>
            <a:endParaRPr lang="nl-NL" sz="2400" dirty="0"/>
          </a:p>
        </p:txBody>
      </p:sp>
      <p:sp>
        <p:nvSpPr>
          <p:cNvPr id="32" name="2"/>
          <p:cNvSpPr txBox="1"/>
          <p:nvPr/>
        </p:nvSpPr>
        <p:spPr>
          <a:xfrm>
            <a:off x="7325919" y="3479815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400" dirty="0" smtClean="0"/>
              <a:t>5</a:t>
            </a:r>
            <a:endParaRPr lang="nl-NL" sz="2400" dirty="0"/>
          </a:p>
        </p:txBody>
      </p:sp>
      <p:sp>
        <p:nvSpPr>
          <p:cNvPr id="33" name="2"/>
          <p:cNvSpPr txBox="1"/>
          <p:nvPr/>
        </p:nvSpPr>
        <p:spPr>
          <a:xfrm>
            <a:off x="8023051" y="3468515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400" dirty="0" smtClean="0"/>
              <a:t>6</a:t>
            </a:r>
            <a:endParaRPr lang="nl-NL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5581987" y="4022376"/>
            <a:ext cx="69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900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78768" y="680025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8768" y="1066800"/>
            <a:ext cx="12634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Opgave</a:t>
            </a:r>
            <a:endParaRPr lang="en-US" sz="2400" i="1" dirty="0" smtClean="0"/>
          </a:p>
        </p:txBody>
      </p:sp>
      <p:sp>
        <p:nvSpPr>
          <p:cNvPr id="37" name="TextBox 36"/>
          <p:cNvSpPr txBox="1"/>
          <p:nvPr/>
        </p:nvSpPr>
        <p:spPr>
          <a:xfrm>
            <a:off x="404187" y="1528465"/>
            <a:ext cx="3441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b</a:t>
            </a:r>
            <a:r>
              <a:rPr lang="en-US" sz="2400" dirty="0" smtClean="0"/>
              <a:t> </a:t>
            </a:r>
            <a:r>
              <a:rPr lang="en-US" sz="2400" dirty="0" err="1" smtClean="0"/>
              <a:t>Vul</a:t>
            </a:r>
            <a:r>
              <a:rPr lang="en-US" sz="2400" dirty="0" smtClean="0"/>
              <a:t> de </a:t>
            </a:r>
            <a:r>
              <a:rPr lang="en-US" sz="2400" dirty="0" err="1" smtClean="0"/>
              <a:t>tabel</a:t>
            </a:r>
            <a:r>
              <a:rPr lang="en-US" sz="2400" dirty="0" smtClean="0"/>
              <a:t> </a:t>
            </a:r>
            <a:r>
              <a:rPr lang="en-US" sz="2400" dirty="0" err="1" smtClean="0"/>
              <a:t>verder</a:t>
            </a:r>
            <a:r>
              <a:rPr lang="en-US" sz="2400" dirty="0" smtClean="0"/>
              <a:t> in.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04187" y="2231429"/>
            <a:ext cx="1229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Aanpak</a:t>
            </a:r>
            <a:endParaRPr lang="en-US" sz="2400" i="1" dirty="0" smtClean="0"/>
          </a:p>
        </p:txBody>
      </p:sp>
      <p:sp>
        <p:nvSpPr>
          <p:cNvPr id="41" name="TextBox 40"/>
          <p:cNvSpPr txBox="1"/>
          <p:nvPr/>
        </p:nvSpPr>
        <p:spPr>
          <a:xfrm>
            <a:off x="397717" y="2924010"/>
            <a:ext cx="3241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HOOGTE VLIEGTUIG</a:t>
            </a:r>
          </a:p>
        </p:txBody>
      </p:sp>
      <p:grpSp>
        <p:nvGrpSpPr>
          <p:cNvPr id="47" name="Boog 1 boven"/>
          <p:cNvGrpSpPr/>
          <p:nvPr/>
        </p:nvGrpSpPr>
        <p:grpSpPr>
          <a:xfrm>
            <a:off x="4292249" y="2724585"/>
            <a:ext cx="682006" cy="694622"/>
            <a:chOff x="2922858" y="2146754"/>
            <a:chExt cx="682006" cy="694622"/>
          </a:xfrm>
        </p:grpSpPr>
        <p:sp>
          <p:nvSpPr>
            <p:cNvPr id="48" name="tekst"/>
            <p:cNvSpPr txBox="1"/>
            <p:nvPr/>
          </p:nvSpPr>
          <p:spPr>
            <a:xfrm>
              <a:off x="2995998" y="2146754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+1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  <p:sp>
          <p:nvSpPr>
            <p:cNvPr id="49" name="boogje boven"/>
            <p:cNvSpPr/>
            <p:nvPr/>
          </p:nvSpPr>
          <p:spPr>
            <a:xfrm rot="10800000" flipV="1">
              <a:off x="2922858" y="2608419"/>
              <a:ext cx="682006" cy="232957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arrow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</p:grpSp>
      <p:grpSp>
        <p:nvGrpSpPr>
          <p:cNvPr id="50" name="Boog 1 onder"/>
          <p:cNvGrpSpPr/>
          <p:nvPr/>
        </p:nvGrpSpPr>
        <p:grpSpPr>
          <a:xfrm>
            <a:off x="4156890" y="4582889"/>
            <a:ext cx="955711" cy="700463"/>
            <a:chOff x="3558962" y="5166484"/>
            <a:chExt cx="1599096" cy="632595"/>
          </a:xfrm>
        </p:grpSpPr>
        <p:sp>
          <p:nvSpPr>
            <p:cNvPr id="51" name="Boogje onder"/>
            <p:cNvSpPr/>
            <p:nvPr/>
          </p:nvSpPr>
          <p:spPr>
            <a:xfrm flipV="1">
              <a:off x="3786659" y="5166484"/>
              <a:ext cx="1141131" cy="215661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  <p:sp>
          <p:nvSpPr>
            <p:cNvPr id="52" name="Tekst"/>
            <p:cNvSpPr txBox="1"/>
            <p:nvPr/>
          </p:nvSpPr>
          <p:spPr>
            <a:xfrm>
              <a:off x="3558962" y="5382145"/>
              <a:ext cx="1599096" cy="4169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–300 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3" name="Boog 1 boven"/>
          <p:cNvGrpSpPr/>
          <p:nvPr/>
        </p:nvGrpSpPr>
        <p:grpSpPr>
          <a:xfrm>
            <a:off x="5046495" y="2743388"/>
            <a:ext cx="682006" cy="694622"/>
            <a:chOff x="2922858" y="2146754"/>
            <a:chExt cx="682006" cy="694622"/>
          </a:xfrm>
        </p:grpSpPr>
        <p:sp>
          <p:nvSpPr>
            <p:cNvPr id="54" name="tekst"/>
            <p:cNvSpPr txBox="1"/>
            <p:nvPr/>
          </p:nvSpPr>
          <p:spPr>
            <a:xfrm>
              <a:off x="2995998" y="2146754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+1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  <p:sp>
          <p:nvSpPr>
            <p:cNvPr id="55" name="boogje boven"/>
            <p:cNvSpPr/>
            <p:nvPr/>
          </p:nvSpPr>
          <p:spPr>
            <a:xfrm rot="10800000" flipV="1">
              <a:off x="2922858" y="2608419"/>
              <a:ext cx="682006" cy="232957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arrow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</p:grpSp>
      <p:grpSp>
        <p:nvGrpSpPr>
          <p:cNvPr id="56" name="Boog 1 boven"/>
          <p:cNvGrpSpPr/>
          <p:nvPr/>
        </p:nvGrpSpPr>
        <p:grpSpPr>
          <a:xfrm>
            <a:off x="5800741" y="2717680"/>
            <a:ext cx="682006" cy="694622"/>
            <a:chOff x="2922858" y="2146754"/>
            <a:chExt cx="682006" cy="694622"/>
          </a:xfrm>
        </p:grpSpPr>
        <p:sp>
          <p:nvSpPr>
            <p:cNvPr id="57" name="tekst"/>
            <p:cNvSpPr txBox="1"/>
            <p:nvPr/>
          </p:nvSpPr>
          <p:spPr>
            <a:xfrm>
              <a:off x="2995998" y="2146754"/>
              <a:ext cx="535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+1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  <p:sp>
          <p:nvSpPr>
            <p:cNvPr id="58" name="boogje boven"/>
            <p:cNvSpPr/>
            <p:nvPr/>
          </p:nvSpPr>
          <p:spPr>
            <a:xfrm rot="10800000" flipV="1">
              <a:off x="2922858" y="2608419"/>
              <a:ext cx="682006" cy="232957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arrow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</p:grpSp>
      <p:grpSp>
        <p:nvGrpSpPr>
          <p:cNvPr id="65" name="Boog 1 onder"/>
          <p:cNvGrpSpPr/>
          <p:nvPr/>
        </p:nvGrpSpPr>
        <p:grpSpPr>
          <a:xfrm>
            <a:off x="4944976" y="4582889"/>
            <a:ext cx="955711" cy="700463"/>
            <a:chOff x="3558962" y="5166484"/>
            <a:chExt cx="1599096" cy="632595"/>
          </a:xfrm>
        </p:grpSpPr>
        <p:sp>
          <p:nvSpPr>
            <p:cNvPr id="66" name="Boogje onder"/>
            <p:cNvSpPr/>
            <p:nvPr/>
          </p:nvSpPr>
          <p:spPr>
            <a:xfrm flipV="1">
              <a:off x="3786659" y="5166484"/>
              <a:ext cx="1141131" cy="215661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  <p:sp>
          <p:nvSpPr>
            <p:cNvPr id="67" name="Tekst"/>
            <p:cNvSpPr txBox="1"/>
            <p:nvPr/>
          </p:nvSpPr>
          <p:spPr>
            <a:xfrm>
              <a:off x="3558962" y="5382145"/>
              <a:ext cx="1599096" cy="4169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–300 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68" name="Boog 1 onder"/>
          <p:cNvGrpSpPr/>
          <p:nvPr/>
        </p:nvGrpSpPr>
        <p:grpSpPr>
          <a:xfrm>
            <a:off x="5733062" y="4582889"/>
            <a:ext cx="955711" cy="700463"/>
            <a:chOff x="3558962" y="5166484"/>
            <a:chExt cx="1599096" cy="632595"/>
          </a:xfrm>
        </p:grpSpPr>
        <p:sp>
          <p:nvSpPr>
            <p:cNvPr id="69" name="Boogje onder"/>
            <p:cNvSpPr/>
            <p:nvPr/>
          </p:nvSpPr>
          <p:spPr>
            <a:xfrm flipV="1">
              <a:off x="3786659" y="5166484"/>
              <a:ext cx="1141131" cy="215661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  <p:sp>
          <p:nvSpPr>
            <p:cNvPr id="70" name="Tekst"/>
            <p:cNvSpPr txBox="1"/>
            <p:nvPr/>
          </p:nvSpPr>
          <p:spPr>
            <a:xfrm>
              <a:off x="3558962" y="5382145"/>
              <a:ext cx="1599096" cy="4169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–300 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71" name="Boog 1 onder"/>
          <p:cNvGrpSpPr/>
          <p:nvPr/>
        </p:nvGrpSpPr>
        <p:grpSpPr>
          <a:xfrm>
            <a:off x="6521148" y="4582889"/>
            <a:ext cx="955711" cy="700463"/>
            <a:chOff x="3558962" y="5166484"/>
            <a:chExt cx="1599096" cy="632595"/>
          </a:xfrm>
        </p:grpSpPr>
        <p:sp>
          <p:nvSpPr>
            <p:cNvPr id="72" name="Boogje onder"/>
            <p:cNvSpPr/>
            <p:nvPr/>
          </p:nvSpPr>
          <p:spPr>
            <a:xfrm flipV="1">
              <a:off x="3786659" y="5166484"/>
              <a:ext cx="1141131" cy="215661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  <p:sp>
          <p:nvSpPr>
            <p:cNvPr id="73" name="Tekst"/>
            <p:cNvSpPr txBox="1"/>
            <p:nvPr/>
          </p:nvSpPr>
          <p:spPr>
            <a:xfrm>
              <a:off x="3558962" y="5382145"/>
              <a:ext cx="1599096" cy="4169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–300 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74" name="Boog 1 onder"/>
          <p:cNvGrpSpPr/>
          <p:nvPr/>
        </p:nvGrpSpPr>
        <p:grpSpPr>
          <a:xfrm>
            <a:off x="7309234" y="4582889"/>
            <a:ext cx="955711" cy="700463"/>
            <a:chOff x="3558962" y="5166484"/>
            <a:chExt cx="1599096" cy="632595"/>
          </a:xfrm>
        </p:grpSpPr>
        <p:sp>
          <p:nvSpPr>
            <p:cNvPr id="75" name="Boogje onder"/>
            <p:cNvSpPr/>
            <p:nvPr/>
          </p:nvSpPr>
          <p:spPr>
            <a:xfrm flipV="1">
              <a:off x="3786659" y="5166484"/>
              <a:ext cx="1141131" cy="215661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  <p:sp>
          <p:nvSpPr>
            <p:cNvPr id="76" name="Tekst"/>
            <p:cNvSpPr txBox="1"/>
            <p:nvPr/>
          </p:nvSpPr>
          <p:spPr>
            <a:xfrm>
              <a:off x="3558962" y="5382145"/>
              <a:ext cx="1599096" cy="4169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–300 </a:t>
              </a:r>
              <a:endParaRPr lang="nl-NL" sz="2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6369384" y="4022376"/>
            <a:ext cx="69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600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156781" y="4022376"/>
            <a:ext cx="69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300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023051" y="4022376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</p:txBody>
      </p:sp>
      <p:grpSp>
        <p:nvGrpSpPr>
          <p:cNvPr id="77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78" name="Isosceles Triangle 77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79" name="Isosceles Triangle 78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80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2715413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36" grpId="0"/>
      <p:bldP spid="8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546549" y="2634667"/>
            <a:ext cx="8765232" cy="2165933"/>
            <a:chOff x="508734" y="2634667"/>
            <a:chExt cx="7015594" cy="3175128"/>
          </a:xfrm>
        </p:grpSpPr>
        <p:grpSp>
          <p:nvGrpSpPr>
            <p:cNvPr id="78" name="Group 77"/>
            <p:cNvGrpSpPr/>
            <p:nvPr/>
          </p:nvGrpSpPr>
          <p:grpSpPr>
            <a:xfrm>
              <a:off x="508734" y="2634667"/>
              <a:ext cx="7015594" cy="3175128"/>
              <a:chOff x="467544" y="4018193"/>
              <a:chExt cx="8313787" cy="1389662"/>
            </a:xfrm>
          </p:grpSpPr>
          <p:sp>
            <p:nvSpPr>
              <p:cNvPr id="80" name="Grijze achtergrond"/>
              <p:cNvSpPr/>
              <p:nvPr/>
            </p:nvSpPr>
            <p:spPr>
              <a:xfrm>
                <a:off x="467544" y="4018193"/>
                <a:ext cx="8313787" cy="138966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81" name="Wit vierkant"/>
              <p:cNvSpPr/>
              <p:nvPr/>
            </p:nvSpPr>
            <p:spPr>
              <a:xfrm>
                <a:off x="467544" y="4066769"/>
                <a:ext cx="8121669" cy="12703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79" name="Straight Connector 78"/>
            <p:cNvCxnSpPr/>
            <p:nvPr/>
          </p:nvCxnSpPr>
          <p:spPr>
            <a:xfrm>
              <a:off x="803158" y="2760735"/>
              <a:ext cx="0" cy="2902509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 smtClean="0">
                <a:latin typeface="Eurostile"/>
              </a:rPr>
              <a:t>Regelmaat in tabel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378768" y="680025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8768" y="1066800"/>
            <a:ext cx="12634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Opgave</a:t>
            </a:r>
            <a:endParaRPr lang="en-US" sz="2400" i="1" dirty="0" smtClean="0"/>
          </a:p>
        </p:txBody>
      </p:sp>
      <p:sp>
        <p:nvSpPr>
          <p:cNvPr id="37" name="TextBox 36"/>
          <p:cNvSpPr txBox="1"/>
          <p:nvPr/>
        </p:nvSpPr>
        <p:spPr>
          <a:xfrm>
            <a:off x="404187" y="1528465"/>
            <a:ext cx="3441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b</a:t>
            </a:r>
            <a:r>
              <a:rPr lang="en-US" sz="2400" dirty="0" smtClean="0"/>
              <a:t> </a:t>
            </a:r>
            <a:r>
              <a:rPr lang="en-US" sz="2400" dirty="0" err="1" smtClean="0"/>
              <a:t>Vul</a:t>
            </a:r>
            <a:r>
              <a:rPr lang="en-US" sz="2400" dirty="0" smtClean="0"/>
              <a:t> de </a:t>
            </a:r>
            <a:r>
              <a:rPr lang="en-US" sz="2400" dirty="0" err="1" smtClean="0"/>
              <a:t>tabel</a:t>
            </a:r>
            <a:r>
              <a:rPr lang="en-US" sz="2400" dirty="0" smtClean="0"/>
              <a:t> </a:t>
            </a:r>
            <a:r>
              <a:rPr lang="en-US" sz="2400" dirty="0" err="1" smtClean="0"/>
              <a:t>verder</a:t>
            </a:r>
            <a:r>
              <a:rPr lang="en-US" sz="2400" dirty="0" smtClean="0"/>
              <a:t> in.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04187" y="2173002"/>
            <a:ext cx="1624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Uitwerking</a:t>
            </a:r>
            <a:endParaRPr lang="en-US" sz="2400" i="1" dirty="0" smtClean="0"/>
          </a:p>
        </p:txBody>
      </p:sp>
      <p:grpSp>
        <p:nvGrpSpPr>
          <p:cNvPr id="43" name="Group 42"/>
          <p:cNvGrpSpPr/>
          <p:nvPr/>
        </p:nvGrpSpPr>
        <p:grpSpPr>
          <a:xfrm>
            <a:off x="963927" y="2924010"/>
            <a:ext cx="8033588" cy="1560031"/>
            <a:chOff x="963927" y="2924010"/>
            <a:chExt cx="8033588" cy="1560031"/>
          </a:xfrm>
        </p:grpSpPr>
        <p:cxnSp>
          <p:nvCxnSpPr>
            <p:cNvPr id="6" name="Rechte verbindingslijn 3"/>
            <p:cNvCxnSpPr/>
            <p:nvPr/>
          </p:nvCxnSpPr>
          <p:spPr>
            <a:xfrm>
              <a:off x="989346" y="3941337"/>
              <a:ext cx="8008169" cy="0"/>
            </a:xfrm>
            <a:prstGeom prst="line">
              <a:avLst/>
            </a:prstGeom>
            <a:ln w="19050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Rechte verbindingslijn 4"/>
            <p:cNvCxnSpPr/>
            <p:nvPr/>
          </p:nvCxnSpPr>
          <p:spPr>
            <a:xfrm>
              <a:off x="3727516" y="3446312"/>
              <a:ext cx="0" cy="1008112"/>
            </a:xfrm>
            <a:prstGeom prst="line">
              <a:avLst/>
            </a:prstGeom>
            <a:ln w="38100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echte verbindingslijn 5"/>
            <p:cNvCxnSpPr/>
            <p:nvPr/>
          </p:nvCxnSpPr>
          <p:spPr>
            <a:xfrm>
              <a:off x="4495256" y="3437281"/>
              <a:ext cx="0" cy="1008112"/>
            </a:xfrm>
            <a:prstGeom prst="line">
              <a:avLst/>
            </a:prstGeom>
            <a:ln w="19050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echte verbindingslijn 6"/>
            <p:cNvCxnSpPr/>
            <p:nvPr/>
          </p:nvCxnSpPr>
          <p:spPr>
            <a:xfrm>
              <a:off x="5297654" y="3466637"/>
              <a:ext cx="0" cy="1008112"/>
            </a:xfrm>
            <a:prstGeom prst="line">
              <a:avLst/>
            </a:prstGeom>
            <a:ln w="19050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0"/>
            <p:cNvSpPr txBox="1"/>
            <p:nvPr/>
          </p:nvSpPr>
          <p:spPr>
            <a:xfrm>
              <a:off x="3975244" y="3497729"/>
              <a:ext cx="3561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nl-NL" sz="2400" dirty="0" smtClean="0"/>
                <a:t>0</a:t>
              </a:r>
              <a:endParaRPr lang="nl-NL" sz="2400" dirty="0"/>
            </a:p>
          </p:txBody>
        </p:sp>
        <p:sp>
          <p:nvSpPr>
            <p:cNvPr id="11" name="1.65"/>
            <p:cNvSpPr txBox="1"/>
            <p:nvPr/>
          </p:nvSpPr>
          <p:spPr>
            <a:xfrm>
              <a:off x="3678377" y="4002919"/>
              <a:ext cx="9557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/>
                <a:t>1800 </a:t>
              </a:r>
              <a:endParaRPr lang="nl-NL" sz="2400" dirty="0"/>
            </a:p>
          </p:txBody>
        </p:sp>
        <p:sp>
          <p:nvSpPr>
            <p:cNvPr id="12" name="1"/>
            <p:cNvSpPr txBox="1"/>
            <p:nvPr/>
          </p:nvSpPr>
          <p:spPr>
            <a:xfrm>
              <a:off x="4744978" y="3488703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nl-NL" sz="2400" dirty="0" smtClean="0"/>
                <a:t>1</a:t>
              </a:r>
              <a:endParaRPr lang="nl-NL" sz="2400" dirty="0"/>
            </a:p>
          </p:txBody>
        </p:sp>
        <p:sp>
          <p:nvSpPr>
            <p:cNvPr id="13" name="2"/>
            <p:cNvSpPr txBox="1"/>
            <p:nvPr/>
          </p:nvSpPr>
          <p:spPr>
            <a:xfrm>
              <a:off x="5500953" y="3509028"/>
              <a:ext cx="3561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/>
                <a:t>2</a:t>
              </a:r>
              <a:endParaRPr lang="nl-NL" sz="2400" dirty="0"/>
            </a:p>
          </p:txBody>
        </p:sp>
        <p:cxnSp>
          <p:nvCxnSpPr>
            <p:cNvPr id="14" name="Rechte verbindingslijn 6"/>
            <p:cNvCxnSpPr/>
            <p:nvPr/>
          </p:nvCxnSpPr>
          <p:spPr>
            <a:xfrm>
              <a:off x="6104113" y="3455338"/>
              <a:ext cx="0" cy="1008112"/>
            </a:xfrm>
            <a:prstGeom prst="line">
              <a:avLst/>
            </a:prstGeom>
            <a:ln w="19050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6"/>
            <p:cNvCxnSpPr/>
            <p:nvPr/>
          </p:nvCxnSpPr>
          <p:spPr>
            <a:xfrm>
              <a:off x="6891511" y="3446312"/>
              <a:ext cx="0" cy="1008112"/>
            </a:xfrm>
            <a:prstGeom prst="line">
              <a:avLst/>
            </a:prstGeom>
            <a:ln w="19050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6"/>
            <p:cNvCxnSpPr/>
            <p:nvPr/>
          </p:nvCxnSpPr>
          <p:spPr>
            <a:xfrm>
              <a:off x="7678908" y="3437281"/>
              <a:ext cx="0" cy="1008112"/>
            </a:xfrm>
            <a:prstGeom prst="line">
              <a:avLst/>
            </a:prstGeom>
            <a:ln w="19050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6"/>
            <p:cNvCxnSpPr/>
            <p:nvPr/>
          </p:nvCxnSpPr>
          <p:spPr>
            <a:xfrm>
              <a:off x="8466304" y="3437281"/>
              <a:ext cx="0" cy="1008112"/>
            </a:xfrm>
            <a:prstGeom prst="line">
              <a:avLst/>
            </a:prstGeom>
            <a:ln w="19050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Prijs in euros"/>
            <p:cNvSpPr txBox="1"/>
            <p:nvPr/>
          </p:nvSpPr>
          <p:spPr>
            <a:xfrm>
              <a:off x="1049951" y="3998020"/>
              <a:ext cx="24785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r>
                <a:rPr lang="en-US" sz="2400" dirty="0" err="1" smtClean="0"/>
                <a:t>hoogte</a:t>
              </a:r>
              <a:r>
                <a:rPr lang="en-US" sz="2400" dirty="0" smtClean="0"/>
                <a:t> in meters</a:t>
              </a:r>
              <a:endParaRPr lang="nl-NL" sz="2400" dirty="0"/>
            </a:p>
          </p:txBody>
        </p:sp>
        <p:sp>
          <p:nvSpPr>
            <p:cNvPr id="19" name="Aantal fotos"/>
            <p:cNvSpPr txBox="1"/>
            <p:nvPr/>
          </p:nvSpPr>
          <p:spPr>
            <a:xfrm>
              <a:off x="1065107" y="3464347"/>
              <a:ext cx="208582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r>
                <a:rPr lang="nl-NL" sz="2400" dirty="0" smtClean="0"/>
                <a:t>tijd in minuten</a:t>
              </a:r>
              <a:endParaRPr lang="nl-NL" sz="2400" dirty="0"/>
            </a:p>
          </p:txBody>
        </p:sp>
        <p:sp>
          <p:nvSpPr>
            <p:cNvPr id="20" name="1.80"/>
            <p:cNvSpPr txBox="1"/>
            <p:nvPr/>
          </p:nvSpPr>
          <p:spPr>
            <a:xfrm>
              <a:off x="4445216" y="4001785"/>
              <a:ext cx="9557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/>
                <a:t>1500 </a:t>
              </a:r>
              <a:endParaRPr lang="nl-NL" sz="2400" dirty="0"/>
            </a:p>
          </p:txBody>
        </p:sp>
        <p:sp>
          <p:nvSpPr>
            <p:cNvPr id="21" name="1.95"/>
            <p:cNvSpPr txBox="1"/>
            <p:nvPr/>
          </p:nvSpPr>
          <p:spPr>
            <a:xfrm>
              <a:off x="5251792" y="4022376"/>
              <a:ext cx="9557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/>
                <a:t>1200 </a:t>
              </a:r>
              <a:endParaRPr lang="nl-NL" sz="2400" dirty="0"/>
            </a:p>
          </p:txBody>
        </p:sp>
        <p:sp>
          <p:nvSpPr>
            <p:cNvPr id="23" name="2"/>
            <p:cNvSpPr txBox="1"/>
            <p:nvPr/>
          </p:nvSpPr>
          <p:spPr>
            <a:xfrm>
              <a:off x="6306535" y="3497728"/>
              <a:ext cx="3561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/>
                <a:t>3</a:t>
              </a:r>
              <a:endParaRPr lang="nl-NL" sz="2400" dirty="0"/>
            </a:p>
          </p:txBody>
        </p:sp>
        <p:sp>
          <p:nvSpPr>
            <p:cNvPr id="31" name="1"/>
            <p:cNvSpPr txBox="1"/>
            <p:nvPr/>
          </p:nvSpPr>
          <p:spPr>
            <a:xfrm>
              <a:off x="7099966" y="3459490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nl-NL" sz="2400" dirty="0" smtClean="0"/>
                <a:t>4</a:t>
              </a:r>
              <a:endParaRPr lang="nl-NL" sz="2400" dirty="0"/>
            </a:p>
          </p:txBody>
        </p:sp>
        <p:sp>
          <p:nvSpPr>
            <p:cNvPr id="32" name="2"/>
            <p:cNvSpPr txBox="1"/>
            <p:nvPr/>
          </p:nvSpPr>
          <p:spPr>
            <a:xfrm>
              <a:off x="7892129" y="3479815"/>
              <a:ext cx="3561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/>
                <a:t>5</a:t>
              </a:r>
              <a:endParaRPr lang="nl-NL" sz="2400" dirty="0"/>
            </a:p>
          </p:txBody>
        </p:sp>
        <p:sp>
          <p:nvSpPr>
            <p:cNvPr id="33" name="2"/>
            <p:cNvSpPr txBox="1"/>
            <p:nvPr/>
          </p:nvSpPr>
          <p:spPr>
            <a:xfrm>
              <a:off x="8589261" y="3468515"/>
              <a:ext cx="3561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400" dirty="0" smtClean="0"/>
                <a:t>6</a:t>
              </a:r>
              <a:endParaRPr lang="nl-NL" sz="24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148197" y="4022376"/>
              <a:ext cx="6992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900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963927" y="2924010"/>
              <a:ext cx="34980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b</a:t>
              </a:r>
              <a:r>
                <a:rPr lang="en-US" sz="2400" dirty="0" smtClean="0"/>
                <a:t> HOOGTE VLIEGTUIG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935594" y="4022376"/>
              <a:ext cx="6992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600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722991" y="4022376"/>
              <a:ext cx="6992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300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8589261" y="4022376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0</a:t>
              </a:r>
            </a:p>
          </p:txBody>
        </p:sp>
      </p:grpSp>
      <p:sp>
        <p:nvSpPr>
          <p:cNvPr id="82" name="Oval 81"/>
          <p:cNvSpPr>
            <a:spLocks noChangeAspect="1"/>
          </p:cNvSpPr>
          <p:nvPr/>
        </p:nvSpPr>
        <p:spPr>
          <a:xfrm>
            <a:off x="629627" y="3156910"/>
            <a:ext cx="192145" cy="192145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3" name="Oval 82"/>
          <p:cNvSpPr>
            <a:spLocks noChangeAspect="1"/>
          </p:cNvSpPr>
          <p:nvPr/>
        </p:nvSpPr>
        <p:spPr>
          <a:xfrm>
            <a:off x="629627" y="3814642"/>
            <a:ext cx="192145" cy="192145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7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88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7523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82" grpId="0" animBg="1"/>
      <p:bldP spid="83" grpId="0" animBg="1"/>
      <p:bldP spid="87" grpId="0"/>
      <p:bldP spid="88" grpId="0" animBg="1"/>
    </p:bldLst>
  </p:timing>
</p:sld>
</file>

<file path=ppt/theme/theme1.xml><?xml version="1.0" encoding="utf-8"?>
<a:theme xmlns:a="http://schemas.openxmlformats.org/drawingml/2006/main" name="PP_V_MacroEnabled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</TotalTime>
  <Words>360</Words>
  <Application>Microsoft Office PowerPoint</Application>
  <PresentationFormat>Diavoorstelling (4:3)</PresentationFormat>
  <Paragraphs>155</Paragraphs>
  <Slides>6</Slides>
  <Notes>6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PP_V_MacroEnabled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</dc:creator>
  <cp:lastModifiedBy>Rentenaar, H.R.</cp:lastModifiedBy>
  <cp:revision>8</cp:revision>
  <dcterms:created xsi:type="dcterms:W3CDTF">2015-02-01T11:47:40Z</dcterms:created>
  <dcterms:modified xsi:type="dcterms:W3CDTF">2017-02-05T13:06:40Z</dcterms:modified>
</cp:coreProperties>
</file>